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  <p:sldMasterId id="2147484266" r:id="rId2"/>
  </p:sldMasterIdLst>
  <p:notesMasterIdLst>
    <p:notesMasterId r:id="rId36"/>
  </p:notesMasterIdLst>
  <p:handoutMasterIdLst>
    <p:handoutMasterId r:id="rId37"/>
  </p:handoutMasterIdLst>
  <p:sldIdLst>
    <p:sldId id="2081" r:id="rId3"/>
    <p:sldId id="2118" r:id="rId4"/>
    <p:sldId id="2154" r:id="rId5"/>
    <p:sldId id="2205" r:id="rId6"/>
    <p:sldId id="2117" r:id="rId7"/>
    <p:sldId id="2073" r:id="rId8"/>
    <p:sldId id="2072" r:id="rId9"/>
    <p:sldId id="2087" r:id="rId10"/>
    <p:sldId id="2096" r:id="rId11"/>
    <p:sldId id="2097" r:id="rId12"/>
    <p:sldId id="2100" r:id="rId13"/>
    <p:sldId id="2101" r:id="rId14"/>
    <p:sldId id="2155" r:id="rId15"/>
    <p:sldId id="2156" r:id="rId16"/>
    <p:sldId id="2157" r:id="rId17"/>
    <p:sldId id="2158" r:id="rId18"/>
    <p:sldId id="2159" r:id="rId19"/>
    <p:sldId id="2160" r:id="rId20"/>
    <p:sldId id="2161" r:id="rId21"/>
    <p:sldId id="2162" r:id="rId22"/>
    <p:sldId id="2163" r:id="rId23"/>
    <p:sldId id="2168" r:id="rId24"/>
    <p:sldId id="2169" r:id="rId25"/>
    <p:sldId id="2164" r:id="rId26"/>
    <p:sldId id="2165" r:id="rId27"/>
    <p:sldId id="2166" r:id="rId28"/>
    <p:sldId id="2175" r:id="rId29"/>
    <p:sldId id="2206" r:id="rId30"/>
    <p:sldId id="2174" r:id="rId31"/>
    <p:sldId id="2103" r:id="rId32"/>
    <p:sldId id="2104" r:id="rId33"/>
    <p:sldId id="2182" r:id="rId34"/>
    <p:sldId id="2183" r:id="rId3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236561-E639-4768-B0E3-E51B868E7298}">
          <p14:sldIdLst>
            <p14:sldId id="2081"/>
            <p14:sldId id="2118"/>
            <p14:sldId id="2154"/>
            <p14:sldId id="2205"/>
            <p14:sldId id="2117"/>
            <p14:sldId id="2073"/>
            <p14:sldId id="2072"/>
            <p14:sldId id="2087"/>
            <p14:sldId id="2096"/>
            <p14:sldId id="2097"/>
            <p14:sldId id="2100"/>
            <p14:sldId id="2101"/>
            <p14:sldId id="2155"/>
            <p14:sldId id="2156"/>
            <p14:sldId id="2157"/>
            <p14:sldId id="2158"/>
            <p14:sldId id="2159"/>
            <p14:sldId id="2160"/>
            <p14:sldId id="2161"/>
            <p14:sldId id="2162"/>
            <p14:sldId id="2163"/>
            <p14:sldId id="2168"/>
            <p14:sldId id="2169"/>
            <p14:sldId id="2164"/>
            <p14:sldId id="2165"/>
            <p14:sldId id="2166"/>
            <p14:sldId id="2175"/>
            <p14:sldId id="2206"/>
            <p14:sldId id="2174"/>
            <p14:sldId id="2103"/>
            <p14:sldId id="2104"/>
            <p14:sldId id="2182"/>
            <p14:sldId id="21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00"/>
    <a:srgbClr val="DDDDDD"/>
    <a:srgbClr val="FF9933"/>
    <a:srgbClr val="0033CC"/>
    <a:srgbClr val="FE1200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2521" autoAdjust="0"/>
  </p:normalViewPr>
  <p:slideViewPr>
    <p:cSldViewPr>
      <p:cViewPr varScale="1">
        <p:scale>
          <a:sx n="42" d="100"/>
          <a:sy n="42" d="100"/>
        </p:scale>
        <p:origin x="1125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-13836"/>
    </p:cViewPr>
  </p:sorterViewPr>
  <p:notesViewPr>
    <p:cSldViewPr>
      <p:cViewPr varScale="1">
        <p:scale>
          <a:sx n="49" d="100"/>
          <a:sy n="49" d="100"/>
        </p:scale>
        <p:origin x="-2309" y="-86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5" y="1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59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5" y="8830659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43B3E48-8F7D-41C1-BF40-6A6A7D8075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39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1" y="4416099"/>
            <a:ext cx="5142178" cy="418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196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832196"/>
            <a:ext cx="3038144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 defTabSz="931786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575C308-D142-4DE6-8CF3-65FDFE6FE9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5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3C54F-D13B-4B4D-8CF5-6C1639FE42A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3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67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79963" cy="3584575"/>
          </a:xfrm>
          <a:ln w="12700" cap="flat">
            <a:solidFill>
              <a:schemeClr val="tx1"/>
            </a:solidFill>
          </a:ln>
        </p:spPr>
      </p:sp>
      <p:sp>
        <p:nvSpPr>
          <p:cNvPr id="567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</p:spPr>
        <p:txBody>
          <a:bodyPr lIns="97332" tIns="48667" rIns="97332" bIns="48667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0615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3B5651-50EA-43FC-98F2-711E31723EC8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497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78199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EBFD4C-0642-4F29-BD5E-E34C73ADDF1F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499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2016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ECB0F50-8E67-403E-B445-1BD5BEA09C30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501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907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53A179-8B79-48BE-B51C-6A9488257243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503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6611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C96A85-174F-48D2-AA81-020CB4EBCF4C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505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8438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88ACFB-6EAA-4E69-BBA1-053F3836635F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507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15490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709718-F646-4B9D-929B-4F0EA4BBF162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509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46503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034ED2-A71A-4579-BC6B-290B55FBD442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512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35182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F7D543-823D-4625-8CA1-6349D9569D79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514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52934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73578A-A8AA-4BDA-8095-0CBE726A0DAB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516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1963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75CD1F-CD67-4104-8028-55FBC622BBC4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 sz="1300" smtClean="0"/>
          </a:p>
        </p:txBody>
      </p:sp>
      <p:sp>
        <p:nvSpPr>
          <p:cNvPr id="590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44425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4E1F4-8B9F-420D-9D94-7E524788518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9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19993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40D61-D1F8-45F9-B90D-7ADCCEB67F7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1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1564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B605FD-72B8-44DF-BCFF-EEC27086CBAF}" type="datetime1">
              <a:rPr lang="en-US" altLang="en-US" sz="1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12/3/2018</a:t>
            </a:fld>
            <a:endParaRPr lang="en-US" altLang="en-US" sz="13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65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640846-F8EE-4CC4-8A54-667961140224}" type="slidenum">
              <a:rPr lang="en-US" altLang="en-US" sz="13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en-US" altLang="en-US" sz="13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22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875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A6E540C-7585-4098-988A-E5E4929D25E9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 sz="1300" smtClean="0"/>
          </a:p>
        </p:txBody>
      </p:sp>
      <p:sp>
        <p:nvSpPr>
          <p:cNvPr id="589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0442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1BF979-C74D-407F-97BA-803F4F2DB85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2085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A3A47-7343-4324-9FEA-AB46DC1223D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8403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93DF9-F8B7-41C9-94EF-AADAF1E03E2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5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6654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D7D2E2-644A-47F1-846E-9CE5F7C1432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7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9153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F589CF-D28A-4E6B-AA78-AF9A4EBDCA20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493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345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5CCF404-E58E-4F53-A2D4-96EFFCE8E051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495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397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7772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9593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53F9-E430-48D6-9E9A-FBD5E1732FAB}" type="datetimeFigureOut">
              <a:rPr lang="en-US" smtClean="0">
                <a:solidFill>
                  <a:prstClr val="black"/>
                </a:solidFill>
              </a:rPr>
              <a:pPr/>
              <a:t>12/3/2018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6406-22DD-4848-9953-4D41595BEB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5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53F9-E430-48D6-9E9A-FBD5E1732FAB}" type="datetimeFigureOut">
              <a:rPr lang="en-US" smtClean="0">
                <a:solidFill>
                  <a:prstClr val="black"/>
                </a:solidFill>
              </a:rPr>
              <a:pPr/>
              <a:t>12/3/2018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6406-22DD-4848-9953-4D41595BEB6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30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115"/>
            <a:ext cx="7772400" cy="85274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3333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1288" y="1151446"/>
            <a:ext cx="6858000" cy="73221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E2820E"/>
            </a:solidFill>
            <a:miter lim="800000"/>
            <a:headEnd/>
            <a:tailEnd/>
          </a:ln>
          <a:effectLst>
            <a:prstShdw prst="shdw18" dist="17961" dir="13500000">
              <a:srgbClr val="E2820E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31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9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3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58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93407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7" descr="UTlogo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2313" y="6345238"/>
            <a:ext cx="685800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E2820E"/>
            </a:solidFill>
            <a:miter lim="800000"/>
            <a:headEnd/>
            <a:tailEnd/>
          </a:ln>
          <a:effectLst>
            <a:prstShdw prst="shdw17" dist="17961" dir="13500000">
              <a:srgbClr val="884E08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2075" tIns="46039" rIns="92075" bIns="46039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16508" y="6446997"/>
            <a:ext cx="2613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384T / 323</a:t>
            </a:r>
          </a:p>
        </p:txBody>
      </p:sp>
    </p:spTree>
    <p:extLst>
      <p:ext uri="{BB962C8B-B14F-4D97-AF65-F5344CB8AC3E}">
        <p14:creationId xmlns:p14="http://schemas.microsoft.com/office/powerpoint/2010/main" val="10782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400">
          <a:solidFill>
            <a:srgbClr val="3333FF"/>
          </a:solidFill>
          <a:latin typeface="Arial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–"/>
        <a:defRPr sz="20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–"/>
        <a:defRPr sz="16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rgbClr val="CC33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LongHorn Logo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082" y="6176963"/>
            <a:ext cx="914400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67020" y="6459273"/>
            <a:ext cx="2613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384T / 323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E2820E"/>
            </a:solidFill>
            <a:miter lim="800000"/>
            <a:headEnd/>
            <a:tailEnd/>
          </a:ln>
          <a:effectLst>
            <a:prstShdw prst="shdw18" dist="17961" dir="13500000">
              <a:srgbClr val="E2820E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54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3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333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2.png"/><Relationship Id="rId4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5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67.jpeg"/><Relationship Id="rId4" Type="http://schemas.openxmlformats.org/officeDocument/2006/relationships/image" Target="../media/image6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5" y="-38216"/>
            <a:ext cx="7772400" cy="852741"/>
          </a:xfrm>
        </p:spPr>
        <p:txBody>
          <a:bodyPr>
            <a:normAutofit/>
          </a:bodyPr>
          <a:lstStyle/>
          <a:p>
            <a:r>
              <a:rPr lang="en-US" sz="4000" smtClean="0"/>
              <a:t>Lecture 22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525" y="857949"/>
            <a:ext cx="6858000" cy="429704"/>
          </a:xfrm>
        </p:spPr>
        <p:txBody>
          <a:bodyPr>
            <a:noAutofit/>
          </a:bodyPr>
          <a:lstStyle/>
          <a:p>
            <a:r>
              <a:rPr lang="en-US" sz="1600" b="1" dirty="0"/>
              <a:t>Chemical Engineering for Micro/Nano Fabrication</a:t>
            </a:r>
          </a:p>
          <a:p>
            <a:endParaRPr lang="en-US" sz="1100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900363" y="3884613"/>
            <a:ext cx="2571750" cy="225425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chemeClr val="bg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900363" y="3040063"/>
            <a:ext cx="857250" cy="844550"/>
          </a:xfrm>
          <a:prstGeom prst="rect">
            <a:avLst/>
          </a:prstGeom>
          <a:solidFill>
            <a:srgbClr val="0000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  <a:contourClr>
              <a:srgbClr val="0000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757613" y="3040063"/>
            <a:ext cx="857250" cy="844550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  <a:contourClr>
              <a:srgbClr val="FF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775075" y="3109913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4267200" y="3684588"/>
            <a:ext cx="106363" cy="106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329113" y="3055938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4348163" y="3451225"/>
            <a:ext cx="106362" cy="106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3863975" y="3322638"/>
            <a:ext cx="107950" cy="106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3811588" y="3665538"/>
            <a:ext cx="106362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4025900" y="3127375"/>
            <a:ext cx="106363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4114800" y="3397250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3983038" y="3730625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464050" y="3200400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2928938" y="2219325"/>
            <a:ext cx="893762" cy="161925"/>
          </a:xfrm>
          <a:prstGeom prst="rect">
            <a:avLst/>
          </a:prstGeom>
          <a:solidFill>
            <a:srgbClr val="80808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  <a:contourClr>
              <a:srgbClr val="80808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3989388" y="1828800"/>
            <a:ext cx="0" cy="1004888"/>
          </a:xfrm>
          <a:prstGeom prst="line">
            <a:avLst/>
          </a:prstGeom>
          <a:noFill/>
          <a:ln w="31750">
            <a:solidFill>
              <a:srgbClr val="99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4146550" y="1828800"/>
            <a:ext cx="0" cy="1004888"/>
          </a:xfrm>
          <a:prstGeom prst="line">
            <a:avLst/>
          </a:prstGeom>
          <a:noFill/>
          <a:ln w="31750">
            <a:solidFill>
              <a:srgbClr val="99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4302125" y="1828800"/>
            <a:ext cx="0" cy="1004888"/>
          </a:xfrm>
          <a:prstGeom prst="line">
            <a:avLst/>
          </a:prstGeom>
          <a:noFill/>
          <a:ln w="31750">
            <a:solidFill>
              <a:srgbClr val="99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4456113" y="1828800"/>
            <a:ext cx="0" cy="1004888"/>
          </a:xfrm>
          <a:prstGeom prst="line">
            <a:avLst/>
          </a:prstGeom>
          <a:noFill/>
          <a:ln w="31750">
            <a:solidFill>
              <a:srgbClr val="99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4613275" y="1828800"/>
            <a:ext cx="0" cy="1004888"/>
          </a:xfrm>
          <a:prstGeom prst="line">
            <a:avLst/>
          </a:prstGeom>
          <a:noFill/>
          <a:ln w="31750">
            <a:solidFill>
              <a:srgbClr val="99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4643438" y="2219325"/>
            <a:ext cx="893762" cy="161925"/>
          </a:xfrm>
          <a:prstGeom prst="rect">
            <a:avLst/>
          </a:prstGeom>
          <a:solidFill>
            <a:srgbClr val="80808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  <a:contourClr>
              <a:srgbClr val="80808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4572000" y="3040063"/>
            <a:ext cx="858838" cy="844550"/>
          </a:xfrm>
          <a:prstGeom prst="rect">
            <a:avLst/>
          </a:prstGeom>
          <a:solidFill>
            <a:srgbClr val="0000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  <a:contourClr>
              <a:srgbClr val="0000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2895600" y="5648325"/>
            <a:ext cx="2571750" cy="219075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chemeClr val="bg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2895600" y="4805363"/>
            <a:ext cx="444500" cy="842962"/>
          </a:xfrm>
          <a:prstGeom prst="rect">
            <a:avLst/>
          </a:prstGeom>
          <a:solidFill>
            <a:srgbClr val="0000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  <a:contourClr>
              <a:srgbClr val="0000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3352800" y="4805363"/>
            <a:ext cx="381000" cy="842962"/>
          </a:xfrm>
          <a:prstGeom prst="rect">
            <a:avLst/>
          </a:prstGeom>
          <a:solidFill>
            <a:srgbClr val="FC94A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C94A0"/>
            </a:extrusionClr>
            <a:contourClr>
              <a:srgbClr val="FC94A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auto">
          <a:xfrm>
            <a:off x="3721100" y="4805363"/>
            <a:ext cx="1244600" cy="842962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4529138" y="4810125"/>
            <a:ext cx="417512" cy="844550"/>
          </a:xfrm>
          <a:prstGeom prst="rect">
            <a:avLst/>
          </a:prstGeom>
          <a:solidFill>
            <a:srgbClr val="FC94A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C94A0"/>
            </a:extrusionClr>
            <a:contourClr>
              <a:srgbClr val="FC94A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" name="Rectangle 35"/>
          <p:cNvSpPr>
            <a:spLocks noChangeArrowheads="1"/>
          </p:cNvSpPr>
          <p:nvPr/>
        </p:nvSpPr>
        <p:spPr bwMode="auto">
          <a:xfrm>
            <a:off x="4946650" y="4805363"/>
            <a:ext cx="520700" cy="842962"/>
          </a:xfrm>
          <a:prstGeom prst="rect">
            <a:avLst/>
          </a:prstGeom>
          <a:solidFill>
            <a:srgbClr val="0000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  <a:contourClr>
              <a:srgbClr val="0000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" name="Oval 36"/>
          <p:cNvSpPr>
            <a:spLocks noChangeArrowheads="1"/>
          </p:cNvSpPr>
          <p:nvPr/>
        </p:nvSpPr>
        <p:spPr bwMode="auto">
          <a:xfrm>
            <a:off x="3473450" y="5038725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" name="Oval 37"/>
          <p:cNvSpPr>
            <a:spLocks noChangeArrowheads="1"/>
          </p:cNvSpPr>
          <p:nvPr/>
        </p:nvSpPr>
        <p:spPr bwMode="auto">
          <a:xfrm>
            <a:off x="4740275" y="5505450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" name="Oval 38"/>
          <p:cNvSpPr>
            <a:spLocks noChangeArrowheads="1"/>
          </p:cNvSpPr>
          <p:nvPr/>
        </p:nvSpPr>
        <p:spPr bwMode="auto">
          <a:xfrm>
            <a:off x="4348163" y="4840288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" name="Oval 39"/>
          <p:cNvSpPr>
            <a:spLocks noChangeArrowheads="1"/>
          </p:cNvSpPr>
          <p:nvPr/>
        </p:nvSpPr>
        <p:spPr bwMode="auto">
          <a:xfrm>
            <a:off x="4402138" y="5326063"/>
            <a:ext cx="106362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" name="Oval 40"/>
          <p:cNvSpPr>
            <a:spLocks noChangeArrowheads="1"/>
          </p:cNvSpPr>
          <p:nvPr/>
        </p:nvSpPr>
        <p:spPr bwMode="auto">
          <a:xfrm>
            <a:off x="3792538" y="5235575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" name="Oval 41"/>
          <p:cNvSpPr>
            <a:spLocks noChangeArrowheads="1"/>
          </p:cNvSpPr>
          <p:nvPr/>
        </p:nvSpPr>
        <p:spPr bwMode="auto">
          <a:xfrm>
            <a:off x="3363913" y="5470525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" name="Oval 42"/>
          <p:cNvSpPr>
            <a:spLocks noChangeArrowheads="1"/>
          </p:cNvSpPr>
          <p:nvPr/>
        </p:nvSpPr>
        <p:spPr bwMode="auto">
          <a:xfrm>
            <a:off x="4044950" y="4913313"/>
            <a:ext cx="106363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" name="Oval 43"/>
          <p:cNvSpPr>
            <a:spLocks noChangeArrowheads="1"/>
          </p:cNvSpPr>
          <p:nvPr/>
        </p:nvSpPr>
        <p:spPr bwMode="auto">
          <a:xfrm>
            <a:off x="4135438" y="5183188"/>
            <a:ext cx="106362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" name="Oval 44"/>
          <p:cNvSpPr>
            <a:spLocks noChangeArrowheads="1"/>
          </p:cNvSpPr>
          <p:nvPr/>
        </p:nvSpPr>
        <p:spPr bwMode="auto">
          <a:xfrm>
            <a:off x="4002088" y="5516563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" name="Oval 45"/>
          <p:cNvSpPr>
            <a:spLocks noChangeArrowheads="1"/>
          </p:cNvSpPr>
          <p:nvPr/>
        </p:nvSpPr>
        <p:spPr bwMode="auto">
          <a:xfrm>
            <a:off x="4668838" y="5146675"/>
            <a:ext cx="106362" cy="106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" name="Oval 46"/>
          <p:cNvSpPr>
            <a:spLocks noChangeArrowheads="1"/>
          </p:cNvSpPr>
          <p:nvPr/>
        </p:nvSpPr>
        <p:spPr bwMode="auto">
          <a:xfrm>
            <a:off x="4759325" y="4927600"/>
            <a:ext cx="107950" cy="106363"/>
          </a:xfrm>
          <a:prstGeom prst="ellipse">
            <a:avLst/>
          </a:prstGeom>
          <a:solidFill>
            <a:srgbClr val="EAE51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" name="Oval 47"/>
          <p:cNvSpPr>
            <a:spLocks noChangeArrowheads="1"/>
          </p:cNvSpPr>
          <p:nvPr/>
        </p:nvSpPr>
        <p:spPr bwMode="auto">
          <a:xfrm>
            <a:off x="3852863" y="5021263"/>
            <a:ext cx="107950" cy="107950"/>
          </a:xfrm>
          <a:prstGeom prst="ellipse">
            <a:avLst/>
          </a:prstGeom>
          <a:solidFill>
            <a:srgbClr val="EAE51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" name="Oval 48"/>
          <p:cNvSpPr>
            <a:spLocks noChangeArrowheads="1"/>
          </p:cNvSpPr>
          <p:nvPr/>
        </p:nvSpPr>
        <p:spPr bwMode="auto">
          <a:xfrm>
            <a:off x="3397250" y="4864100"/>
            <a:ext cx="106363" cy="107950"/>
          </a:xfrm>
          <a:prstGeom prst="ellipse">
            <a:avLst/>
          </a:prstGeom>
          <a:solidFill>
            <a:srgbClr val="DBD72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Oval 49"/>
          <p:cNvSpPr>
            <a:spLocks noChangeArrowheads="1"/>
          </p:cNvSpPr>
          <p:nvPr/>
        </p:nvSpPr>
        <p:spPr bwMode="auto">
          <a:xfrm>
            <a:off x="4419600" y="3733800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" name="Oval 50"/>
          <p:cNvSpPr>
            <a:spLocks noChangeArrowheads="1"/>
          </p:cNvSpPr>
          <p:nvPr/>
        </p:nvSpPr>
        <p:spPr bwMode="auto">
          <a:xfrm>
            <a:off x="4191000" y="3200400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" name="Oval 51"/>
          <p:cNvSpPr>
            <a:spLocks noChangeArrowheads="1"/>
          </p:cNvSpPr>
          <p:nvPr/>
        </p:nvSpPr>
        <p:spPr bwMode="auto">
          <a:xfrm>
            <a:off x="4038600" y="3549650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3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1" name="Rectangle 2"/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0000FF"/>
                </a:solidFill>
              </a:rPr>
              <a:t>Fujitsu’s Acrylic Platform</a:t>
            </a:r>
          </a:p>
        </p:txBody>
      </p:sp>
      <p:graphicFrame>
        <p:nvGraphicFramePr>
          <p:cNvPr id="375812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895600" y="1600200"/>
          <a:ext cx="1695450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4" name="Document" r:id="rId4" imgW="1196340" imgH="1645920" progId="ChemWindow.Document">
                  <p:embed/>
                </p:oleObj>
              </mc:Choice>
              <mc:Fallback>
                <p:oleObj name="Document" r:id="rId4" imgW="1196340" imgH="1645920" progId="ChemWindow.Document">
                  <p:embed/>
                  <p:pic>
                    <p:nvPicPr>
                      <p:cNvPr id="375812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600200"/>
                        <a:ext cx="1695450" cy="233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3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57200" y="1600200"/>
          <a:ext cx="2057400" cy="202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5" name="Document" r:id="rId6" imgW="1516380" imgH="1493520" progId="ChemWindow.Document">
                  <p:embed/>
                </p:oleObj>
              </mc:Choice>
              <mc:Fallback>
                <p:oleObj name="Document" r:id="rId6" imgW="1516380" imgH="1493520" progId="ChemWindow.Document">
                  <p:embed/>
                  <p:pic>
                    <p:nvPicPr>
                      <p:cNvPr id="375813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2057400" cy="202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4" name="Object 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876800" y="1600200"/>
          <a:ext cx="1671638" cy="23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6" name="Document" r:id="rId8" imgW="1188720" imgH="1691640" progId="ChemWindow.Document">
                  <p:embed/>
                </p:oleObj>
              </mc:Choice>
              <mc:Fallback>
                <p:oleObj name="Document" r:id="rId8" imgW="1188720" imgH="1691640" progId="ChemWindow.Document">
                  <p:embed/>
                  <p:pic>
                    <p:nvPicPr>
                      <p:cNvPr id="375814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600200"/>
                        <a:ext cx="1671638" cy="237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5" name="Object 6"/>
          <p:cNvGraphicFramePr>
            <a:graphicFrameLocks noChangeAspect="1"/>
          </p:cNvGraphicFramePr>
          <p:nvPr/>
        </p:nvGraphicFramePr>
        <p:xfrm>
          <a:off x="6553200" y="1600200"/>
          <a:ext cx="14478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7" name="Document" r:id="rId10" imgW="998220" imgH="929640" progId="ChemWindow.Document">
                  <p:embed/>
                </p:oleObj>
              </mc:Choice>
              <mc:Fallback>
                <p:oleObj name="Document" r:id="rId10" imgW="998220" imgH="929640" progId="ChemWindow.Document">
                  <p:embed/>
                  <p:pic>
                    <p:nvPicPr>
                      <p:cNvPr id="37581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600200"/>
                        <a:ext cx="1447800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6" name="Text Box 7"/>
          <p:cNvSpPr txBox="1">
            <a:spLocks noChangeArrowheads="1"/>
          </p:cNvSpPr>
          <p:nvPr/>
        </p:nvSpPr>
        <p:spPr bwMode="auto">
          <a:xfrm>
            <a:off x="2209800" y="4333875"/>
            <a:ext cx="40290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Acrylate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Copolymers 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Free radical polymerizations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 metal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7789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159544"/>
            <a:ext cx="5476875" cy="59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sz="4000" dirty="0" smtClean="0">
                <a:solidFill>
                  <a:srgbClr val="0000FF"/>
                </a:solidFill>
              </a:rPr>
              <a:t>193nm Resist Challenges</a:t>
            </a:r>
          </a:p>
        </p:txBody>
      </p:sp>
      <p:sp>
        <p:nvSpPr>
          <p:cNvPr id="384004" name="Rectangle 3"/>
          <p:cNvSpPr>
            <a:spLocks noChangeArrowheads="1"/>
          </p:cNvSpPr>
          <p:nvPr/>
        </p:nvSpPr>
        <p:spPr bwMode="auto">
          <a:xfrm>
            <a:off x="3048000" y="1066800"/>
            <a:ext cx="5264150" cy="230505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51B7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5000"/>
              </a:lnSpc>
              <a:spcBef>
                <a:spcPct val="5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Pattern Collapse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5000"/>
              </a:lnSpc>
              <a:spcBef>
                <a:spcPct val="5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Line Edge Roughness (LER)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5000"/>
              </a:lnSpc>
              <a:spcBef>
                <a:spcPct val="5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Etch Resistance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5000"/>
              </a:lnSpc>
              <a:spcBef>
                <a:spcPct val="5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Heisenberg Principle issue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5000"/>
              </a:lnSpc>
              <a:spcBef>
                <a:spcPct val="5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Defect Types </a:t>
            </a:r>
          </a:p>
        </p:txBody>
      </p:sp>
      <p:pic>
        <p:nvPicPr>
          <p:cNvPr id="3840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1" t="41229" r="69859" b="50385"/>
          <a:stretch>
            <a:fillRect/>
          </a:stretch>
        </p:blipFill>
        <p:spPr bwMode="auto">
          <a:xfrm>
            <a:off x="31750" y="885825"/>
            <a:ext cx="2559050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4006" name="Text Box 5"/>
          <p:cNvSpPr txBox="1">
            <a:spLocks noChangeArrowheads="1"/>
          </p:cNvSpPr>
          <p:nvPr/>
        </p:nvSpPr>
        <p:spPr bwMode="auto">
          <a:xfrm>
            <a:off x="6267450" y="2733675"/>
            <a:ext cx="184150" cy="33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4007" name="Text Box 6"/>
          <p:cNvSpPr txBox="1">
            <a:spLocks noChangeArrowheads="1"/>
          </p:cNvSpPr>
          <p:nvPr/>
        </p:nvSpPr>
        <p:spPr bwMode="auto">
          <a:xfrm>
            <a:off x="838200" y="3352800"/>
            <a:ext cx="1787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Pattern Collapse</a:t>
            </a:r>
          </a:p>
        </p:txBody>
      </p:sp>
      <p:pic>
        <p:nvPicPr>
          <p:cNvPr id="38400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7" t="36642" r="61130" b="53081"/>
          <a:stretch>
            <a:fillRect/>
          </a:stretch>
        </p:blipFill>
        <p:spPr bwMode="auto">
          <a:xfrm>
            <a:off x="5245100" y="3822700"/>
            <a:ext cx="3067050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4009" name="Text Box 8"/>
          <p:cNvSpPr txBox="1">
            <a:spLocks noChangeArrowheads="1"/>
          </p:cNvSpPr>
          <p:nvPr/>
        </p:nvSpPr>
        <p:spPr bwMode="auto">
          <a:xfrm>
            <a:off x="6553200" y="6096000"/>
            <a:ext cx="588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LER</a:t>
            </a:r>
          </a:p>
        </p:txBody>
      </p:sp>
      <p:sp>
        <p:nvSpPr>
          <p:cNvPr id="384010" name="Line 9"/>
          <p:cNvSpPr>
            <a:spLocks noChangeShapeType="1"/>
          </p:cNvSpPr>
          <p:nvPr/>
        </p:nvSpPr>
        <p:spPr bwMode="auto">
          <a:xfrm flipV="1">
            <a:off x="1524000" y="1219200"/>
            <a:ext cx="1676400" cy="1219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4011" name="Line 10"/>
          <p:cNvSpPr>
            <a:spLocks noChangeShapeType="1"/>
          </p:cNvSpPr>
          <p:nvPr/>
        </p:nvSpPr>
        <p:spPr bwMode="auto">
          <a:xfrm flipH="1" flipV="1">
            <a:off x="6400800" y="1981200"/>
            <a:ext cx="1066800" cy="1828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4012" name="Group 11"/>
          <p:cNvGrpSpPr>
            <a:grpSpLocks/>
          </p:cNvGrpSpPr>
          <p:nvPr/>
        </p:nvGrpSpPr>
        <p:grpSpPr bwMode="auto">
          <a:xfrm>
            <a:off x="1017587" y="4232275"/>
            <a:ext cx="2438400" cy="1692275"/>
            <a:chOff x="373" y="533"/>
            <a:chExt cx="1258" cy="1131"/>
          </a:xfrm>
        </p:grpSpPr>
        <p:pic>
          <p:nvPicPr>
            <p:cNvPr id="384015" name="Picture 12" descr="8683a"/>
            <p:cNvPicPr>
              <a:picLocks noChangeAspect="1" noChangeArrowheads="1"/>
            </p:cNvPicPr>
            <p:nvPr/>
          </p:nvPicPr>
          <p:blipFill>
            <a:blip r:embed="rId5">
              <a:lum bright="12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89" t="13922" r="38174" b="18166"/>
            <a:stretch>
              <a:fillRect/>
            </a:stretch>
          </p:blipFill>
          <p:spPr bwMode="auto">
            <a:xfrm>
              <a:off x="373" y="533"/>
              <a:ext cx="1258" cy="113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4016" name="Oval 13"/>
            <p:cNvSpPr>
              <a:spLocks noChangeArrowheads="1"/>
            </p:cNvSpPr>
            <p:nvPr/>
          </p:nvSpPr>
          <p:spPr bwMode="auto">
            <a:xfrm>
              <a:off x="502" y="918"/>
              <a:ext cx="553" cy="547"/>
            </a:xfrm>
            <a:prstGeom prst="ellips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84013" name="Line 14"/>
          <p:cNvSpPr>
            <a:spLocks noChangeShapeType="1"/>
          </p:cNvSpPr>
          <p:nvPr/>
        </p:nvSpPr>
        <p:spPr bwMode="auto">
          <a:xfrm flipV="1">
            <a:off x="2032000" y="3352800"/>
            <a:ext cx="1069975" cy="16827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4014" name="Text Box 15"/>
          <p:cNvSpPr txBox="1">
            <a:spLocks noChangeArrowheads="1"/>
          </p:cNvSpPr>
          <p:nvPr/>
        </p:nvSpPr>
        <p:spPr bwMode="auto">
          <a:xfrm>
            <a:off x="395287" y="5943600"/>
            <a:ext cx="17986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Bridging</a:t>
            </a:r>
          </a:p>
        </p:txBody>
      </p:sp>
    </p:spTree>
    <p:extLst>
      <p:ext uri="{BB962C8B-B14F-4D97-AF65-F5344CB8AC3E}">
        <p14:creationId xmlns:p14="http://schemas.microsoft.com/office/powerpoint/2010/main" val="7547176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solidFill>
                  <a:srgbClr val="3333FF"/>
                </a:solidFill>
              </a:rPr>
              <a:t>Line edge Roughness</a:t>
            </a:r>
          </a:p>
        </p:txBody>
      </p:sp>
      <p:pic>
        <p:nvPicPr>
          <p:cNvPr id="276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181100"/>
            <a:ext cx="253206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1104900"/>
            <a:ext cx="2601912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6054" name="Text Box 5"/>
          <p:cNvSpPr txBox="1">
            <a:spLocks noChangeArrowheads="1"/>
          </p:cNvSpPr>
          <p:nvPr/>
        </p:nvSpPr>
        <p:spPr bwMode="auto">
          <a:xfrm>
            <a:off x="1717676" y="58293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193</a:t>
            </a:r>
          </a:p>
        </p:txBody>
      </p:sp>
      <p:sp>
        <p:nvSpPr>
          <p:cNvPr id="386055" name="Text Box 6"/>
          <p:cNvSpPr txBox="1">
            <a:spLocks noChangeArrowheads="1"/>
          </p:cNvSpPr>
          <p:nvPr/>
        </p:nvSpPr>
        <p:spPr bwMode="auto">
          <a:xfrm>
            <a:off x="6648450" y="58864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248</a:t>
            </a:r>
          </a:p>
        </p:txBody>
      </p:sp>
      <p:pic>
        <p:nvPicPr>
          <p:cNvPr id="38605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3" t="38156" r="48438" b="33849"/>
          <a:stretch>
            <a:fillRect/>
          </a:stretch>
        </p:blipFill>
        <p:spPr bwMode="auto">
          <a:xfrm>
            <a:off x="3162300" y="1714500"/>
            <a:ext cx="2874963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86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655176-4E40-4EA0-8B7F-0DA8A08692FC}" type="slidenum">
              <a:rPr lang="en-US" altLang="zh-TW" sz="1400">
                <a:solidFill>
                  <a:srgbClr val="CC6600"/>
                </a:solidFill>
              </a:rPr>
              <a:pPr/>
              <a:t>13</a:t>
            </a:fld>
            <a:endParaRPr lang="en-US" altLang="zh-TW" sz="1400">
              <a:solidFill>
                <a:srgbClr val="CC6600"/>
              </a:solidFill>
            </a:endParaRPr>
          </a:p>
        </p:txBody>
      </p:sp>
      <p:sp>
        <p:nvSpPr>
          <p:cNvPr id="4925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5400" dirty="0" smtClean="0"/>
              <a:t>Intrinsic limitation?</a:t>
            </a:r>
          </a:p>
        </p:txBody>
      </p:sp>
      <p:sp>
        <p:nvSpPr>
          <p:cNvPr id="492548" name="Text Box 3"/>
          <p:cNvSpPr txBox="1">
            <a:spLocks noChangeArrowheads="1"/>
          </p:cNvSpPr>
          <p:nvPr/>
        </p:nvSpPr>
        <p:spPr bwMode="auto">
          <a:xfrm>
            <a:off x="1219200" y="3198813"/>
            <a:ext cx="149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33669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Exposure</a:t>
            </a:r>
          </a:p>
        </p:txBody>
      </p:sp>
      <p:sp>
        <p:nvSpPr>
          <p:cNvPr id="492549" name="Text Box 4"/>
          <p:cNvSpPr txBox="1">
            <a:spLocks noChangeArrowheads="1"/>
          </p:cNvSpPr>
          <p:nvPr/>
        </p:nvSpPr>
        <p:spPr bwMode="auto">
          <a:xfrm>
            <a:off x="1371600" y="4732338"/>
            <a:ext cx="830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336699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PEB</a:t>
            </a:r>
          </a:p>
        </p:txBody>
      </p:sp>
      <p:sp>
        <p:nvSpPr>
          <p:cNvPr id="492550" name="Text Box 5"/>
          <p:cNvSpPr txBox="1">
            <a:spLocks noChangeArrowheads="1"/>
          </p:cNvSpPr>
          <p:nvPr/>
        </p:nvSpPr>
        <p:spPr bwMode="auto">
          <a:xfrm>
            <a:off x="5715000" y="2009775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>
                <a:latin typeface="Arial" panose="020B0604020202020204" pitchFamily="34" charset="0"/>
                <a:cs typeface="Times New Roman" panose="02020603050405020304" pitchFamily="18" charset="0"/>
              </a:rPr>
              <a:t>mask</a:t>
            </a:r>
          </a:p>
        </p:txBody>
      </p:sp>
      <p:sp>
        <p:nvSpPr>
          <p:cNvPr id="492551" name="Text Box 6"/>
          <p:cNvSpPr txBox="1">
            <a:spLocks noChangeArrowheads="1"/>
          </p:cNvSpPr>
          <p:nvPr/>
        </p:nvSpPr>
        <p:spPr bwMode="auto">
          <a:xfrm>
            <a:off x="6096000" y="2970213"/>
            <a:ext cx="27432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3366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Generation of chemically stable catalyst</a:t>
            </a:r>
          </a:p>
        </p:txBody>
      </p:sp>
      <p:sp>
        <p:nvSpPr>
          <p:cNvPr id="492552" name="Rectangle 7"/>
          <p:cNvSpPr>
            <a:spLocks noChangeArrowheads="1"/>
          </p:cNvSpPr>
          <p:nvPr/>
        </p:nvSpPr>
        <p:spPr bwMode="auto">
          <a:xfrm>
            <a:off x="2900363" y="3884613"/>
            <a:ext cx="2571750" cy="225425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chemeClr val="bg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53" name="Rectangle 8"/>
          <p:cNvSpPr>
            <a:spLocks noChangeArrowheads="1"/>
          </p:cNvSpPr>
          <p:nvPr/>
        </p:nvSpPr>
        <p:spPr bwMode="auto">
          <a:xfrm>
            <a:off x="2900363" y="3040063"/>
            <a:ext cx="857250" cy="844550"/>
          </a:xfrm>
          <a:prstGeom prst="rect">
            <a:avLst/>
          </a:prstGeom>
          <a:solidFill>
            <a:srgbClr val="0000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  <a:contourClr>
              <a:srgbClr val="0000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54" name="Rectangle 9"/>
          <p:cNvSpPr>
            <a:spLocks noChangeArrowheads="1"/>
          </p:cNvSpPr>
          <p:nvPr/>
        </p:nvSpPr>
        <p:spPr bwMode="auto">
          <a:xfrm>
            <a:off x="3757613" y="3040063"/>
            <a:ext cx="857250" cy="844550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  <a:contourClr>
              <a:srgbClr val="FF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55" name="Oval 10"/>
          <p:cNvSpPr>
            <a:spLocks noChangeArrowheads="1"/>
          </p:cNvSpPr>
          <p:nvPr/>
        </p:nvSpPr>
        <p:spPr bwMode="auto">
          <a:xfrm>
            <a:off x="3775075" y="3109913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56" name="Oval 11"/>
          <p:cNvSpPr>
            <a:spLocks noChangeArrowheads="1"/>
          </p:cNvSpPr>
          <p:nvPr/>
        </p:nvSpPr>
        <p:spPr bwMode="auto">
          <a:xfrm>
            <a:off x="4267200" y="3684588"/>
            <a:ext cx="106363" cy="106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57" name="Oval 12"/>
          <p:cNvSpPr>
            <a:spLocks noChangeArrowheads="1"/>
          </p:cNvSpPr>
          <p:nvPr/>
        </p:nvSpPr>
        <p:spPr bwMode="auto">
          <a:xfrm>
            <a:off x="4329113" y="3055938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58" name="Oval 13"/>
          <p:cNvSpPr>
            <a:spLocks noChangeArrowheads="1"/>
          </p:cNvSpPr>
          <p:nvPr/>
        </p:nvSpPr>
        <p:spPr bwMode="auto">
          <a:xfrm>
            <a:off x="4348163" y="3451225"/>
            <a:ext cx="106362" cy="106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59" name="Oval 14"/>
          <p:cNvSpPr>
            <a:spLocks noChangeArrowheads="1"/>
          </p:cNvSpPr>
          <p:nvPr/>
        </p:nvSpPr>
        <p:spPr bwMode="auto">
          <a:xfrm>
            <a:off x="3863975" y="3322638"/>
            <a:ext cx="107950" cy="106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60" name="Oval 15"/>
          <p:cNvSpPr>
            <a:spLocks noChangeArrowheads="1"/>
          </p:cNvSpPr>
          <p:nvPr/>
        </p:nvSpPr>
        <p:spPr bwMode="auto">
          <a:xfrm>
            <a:off x="3811588" y="3665538"/>
            <a:ext cx="106362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61" name="Oval 16"/>
          <p:cNvSpPr>
            <a:spLocks noChangeArrowheads="1"/>
          </p:cNvSpPr>
          <p:nvPr/>
        </p:nvSpPr>
        <p:spPr bwMode="auto">
          <a:xfrm>
            <a:off x="4025900" y="3127375"/>
            <a:ext cx="106363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62" name="Oval 17"/>
          <p:cNvSpPr>
            <a:spLocks noChangeArrowheads="1"/>
          </p:cNvSpPr>
          <p:nvPr/>
        </p:nvSpPr>
        <p:spPr bwMode="auto">
          <a:xfrm>
            <a:off x="4114800" y="3397250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63" name="Oval 18"/>
          <p:cNvSpPr>
            <a:spLocks noChangeArrowheads="1"/>
          </p:cNvSpPr>
          <p:nvPr/>
        </p:nvSpPr>
        <p:spPr bwMode="auto">
          <a:xfrm>
            <a:off x="3983038" y="3730625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64" name="Oval 19"/>
          <p:cNvSpPr>
            <a:spLocks noChangeArrowheads="1"/>
          </p:cNvSpPr>
          <p:nvPr/>
        </p:nvSpPr>
        <p:spPr bwMode="auto">
          <a:xfrm>
            <a:off x="4464050" y="3200400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65" name="Text Box 20"/>
          <p:cNvSpPr txBox="1">
            <a:spLocks noChangeArrowheads="1"/>
          </p:cNvSpPr>
          <p:nvPr/>
        </p:nvSpPr>
        <p:spPr bwMode="auto">
          <a:xfrm>
            <a:off x="4038600" y="1295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9900FF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="1">
                <a:solidFill>
                  <a:srgbClr val="99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92566" name="Rectangle 21"/>
          <p:cNvSpPr>
            <a:spLocks noChangeArrowheads="1"/>
          </p:cNvSpPr>
          <p:nvPr/>
        </p:nvSpPr>
        <p:spPr bwMode="auto">
          <a:xfrm>
            <a:off x="2928938" y="2219325"/>
            <a:ext cx="893762" cy="161925"/>
          </a:xfrm>
          <a:prstGeom prst="rect">
            <a:avLst/>
          </a:prstGeom>
          <a:solidFill>
            <a:srgbClr val="80808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  <a:contourClr>
              <a:srgbClr val="80808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67" name="Line 22"/>
          <p:cNvSpPr>
            <a:spLocks noChangeShapeType="1"/>
          </p:cNvSpPr>
          <p:nvPr/>
        </p:nvSpPr>
        <p:spPr bwMode="auto">
          <a:xfrm>
            <a:off x="3989388" y="1828800"/>
            <a:ext cx="0" cy="1004888"/>
          </a:xfrm>
          <a:prstGeom prst="line">
            <a:avLst/>
          </a:prstGeom>
          <a:noFill/>
          <a:ln w="31750">
            <a:solidFill>
              <a:srgbClr val="99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68" name="Line 23"/>
          <p:cNvSpPr>
            <a:spLocks noChangeShapeType="1"/>
          </p:cNvSpPr>
          <p:nvPr/>
        </p:nvSpPr>
        <p:spPr bwMode="auto">
          <a:xfrm>
            <a:off x="4146550" y="1828800"/>
            <a:ext cx="0" cy="1004888"/>
          </a:xfrm>
          <a:prstGeom prst="line">
            <a:avLst/>
          </a:prstGeom>
          <a:noFill/>
          <a:ln w="31750">
            <a:solidFill>
              <a:srgbClr val="99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69" name="Line 24"/>
          <p:cNvSpPr>
            <a:spLocks noChangeShapeType="1"/>
          </p:cNvSpPr>
          <p:nvPr/>
        </p:nvSpPr>
        <p:spPr bwMode="auto">
          <a:xfrm>
            <a:off x="4302125" y="1828800"/>
            <a:ext cx="0" cy="1004888"/>
          </a:xfrm>
          <a:prstGeom prst="line">
            <a:avLst/>
          </a:prstGeom>
          <a:noFill/>
          <a:ln w="31750">
            <a:solidFill>
              <a:srgbClr val="99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70" name="Line 25"/>
          <p:cNvSpPr>
            <a:spLocks noChangeShapeType="1"/>
          </p:cNvSpPr>
          <p:nvPr/>
        </p:nvSpPr>
        <p:spPr bwMode="auto">
          <a:xfrm>
            <a:off x="4456113" y="1828800"/>
            <a:ext cx="0" cy="1004888"/>
          </a:xfrm>
          <a:prstGeom prst="line">
            <a:avLst/>
          </a:prstGeom>
          <a:noFill/>
          <a:ln w="31750">
            <a:solidFill>
              <a:srgbClr val="99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71" name="Line 26"/>
          <p:cNvSpPr>
            <a:spLocks noChangeShapeType="1"/>
          </p:cNvSpPr>
          <p:nvPr/>
        </p:nvSpPr>
        <p:spPr bwMode="auto">
          <a:xfrm>
            <a:off x="4613275" y="1828800"/>
            <a:ext cx="0" cy="1004888"/>
          </a:xfrm>
          <a:prstGeom prst="line">
            <a:avLst/>
          </a:prstGeom>
          <a:noFill/>
          <a:ln w="31750">
            <a:solidFill>
              <a:srgbClr val="99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572" name="Rectangle 27"/>
          <p:cNvSpPr>
            <a:spLocks noChangeArrowheads="1"/>
          </p:cNvSpPr>
          <p:nvPr/>
        </p:nvSpPr>
        <p:spPr bwMode="auto">
          <a:xfrm>
            <a:off x="4643438" y="2219325"/>
            <a:ext cx="893762" cy="161925"/>
          </a:xfrm>
          <a:prstGeom prst="rect">
            <a:avLst/>
          </a:prstGeom>
          <a:solidFill>
            <a:srgbClr val="80808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  <a:contourClr>
              <a:srgbClr val="80808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73" name="Rectangle 28"/>
          <p:cNvSpPr>
            <a:spLocks noChangeArrowheads="1"/>
          </p:cNvSpPr>
          <p:nvPr/>
        </p:nvSpPr>
        <p:spPr bwMode="auto">
          <a:xfrm>
            <a:off x="4572000" y="3040063"/>
            <a:ext cx="858838" cy="844550"/>
          </a:xfrm>
          <a:prstGeom prst="rect">
            <a:avLst/>
          </a:prstGeom>
          <a:solidFill>
            <a:srgbClr val="0000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  <a:contourClr>
              <a:srgbClr val="0000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74" name="Text Box 29"/>
          <p:cNvSpPr txBox="1">
            <a:spLocks noChangeArrowheads="1"/>
          </p:cNvSpPr>
          <p:nvPr/>
        </p:nvSpPr>
        <p:spPr bwMode="auto">
          <a:xfrm>
            <a:off x="6124575" y="4921250"/>
            <a:ext cx="234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3366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Solubility-switching</a:t>
            </a:r>
          </a:p>
          <a:p>
            <a:pPr eaLnBrk="1" hangingPunct="1"/>
            <a:r>
              <a:rPr lang="en-US" altLang="en-US" sz="1800" b="1">
                <a:solidFill>
                  <a:srgbClr val="3366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plus transport</a:t>
            </a:r>
          </a:p>
        </p:txBody>
      </p:sp>
      <p:sp>
        <p:nvSpPr>
          <p:cNvPr id="492575" name="Rectangle 30"/>
          <p:cNvSpPr>
            <a:spLocks noChangeArrowheads="1"/>
          </p:cNvSpPr>
          <p:nvPr/>
        </p:nvSpPr>
        <p:spPr bwMode="auto">
          <a:xfrm>
            <a:off x="2895600" y="5648325"/>
            <a:ext cx="2571750" cy="219075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chemeClr val="bg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76" name="Rectangle 31"/>
          <p:cNvSpPr>
            <a:spLocks noChangeArrowheads="1"/>
          </p:cNvSpPr>
          <p:nvPr/>
        </p:nvSpPr>
        <p:spPr bwMode="auto">
          <a:xfrm>
            <a:off x="2895600" y="4805363"/>
            <a:ext cx="444500" cy="842962"/>
          </a:xfrm>
          <a:prstGeom prst="rect">
            <a:avLst/>
          </a:prstGeom>
          <a:solidFill>
            <a:srgbClr val="0000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  <a:contourClr>
              <a:srgbClr val="0000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77" name="Rectangle 32"/>
          <p:cNvSpPr>
            <a:spLocks noChangeArrowheads="1"/>
          </p:cNvSpPr>
          <p:nvPr/>
        </p:nvSpPr>
        <p:spPr bwMode="auto">
          <a:xfrm>
            <a:off x="3352800" y="4805363"/>
            <a:ext cx="381000" cy="842962"/>
          </a:xfrm>
          <a:prstGeom prst="rect">
            <a:avLst/>
          </a:prstGeom>
          <a:solidFill>
            <a:srgbClr val="FC94A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C94A0"/>
            </a:extrusionClr>
            <a:contourClr>
              <a:srgbClr val="FC94A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78" name="Rectangle 33"/>
          <p:cNvSpPr>
            <a:spLocks noChangeArrowheads="1"/>
          </p:cNvSpPr>
          <p:nvPr/>
        </p:nvSpPr>
        <p:spPr bwMode="auto">
          <a:xfrm>
            <a:off x="3721100" y="4805363"/>
            <a:ext cx="1244600" cy="842962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79" name="Rectangle 34"/>
          <p:cNvSpPr>
            <a:spLocks noChangeArrowheads="1"/>
          </p:cNvSpPr>
          <p:nvPr/>
        </p:nvSpPr>
        <p:spPr bwMode="auto">
          <a:xfrm>
            <a:off x="4529138" y="4810125"/>
            <a:ext cx="417512" cy="844550"/>
          </a:xfrm>
          <a:prstGeom prst="rect">
            <a:avLst/>
          </a:prstGeom>
          <a:solidFill>
            <a:srgbClr val="FC94A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C94A0"/>
            </a:extrusionClr>
            <a:contourClr>
              <a:srgbClr val="FC94A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80" name="Rectangle 35"/>
          <p:cNvSpPr>
            <a:spLocks noChangeArrowheads="1"/>
          </p:cNvSpPr>
          <p:nvPr/>
        </p:nvSpPr>
        <p:spPr bwMode="auto">
          <a:xfrm>
            <a:off x="4946650" y="4805363"/>
            <a:ext cx="520700" cy="842962"/>
          </a:xfrm>
          <a:prstGeom prst="rect">
            <a:avLst/>
          </a:prstGeom>
          <a:solidFill>
            <a:srgbClr val="0000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  <a:contourClr>
              <a:srgbClr val="0000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81" name="Oval 36"/>
          <p:cNvSpPr>
            <a:spLocks noChangeArrowheads="1"/>
          </p:cNvSpPr>
          <p:nvPr/>
        </p:nvSpPr>
        <p:spPr bwMode="auto">
          <a:xfrm>
            <a:off x="3473450" y="5038725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82" name="Oval 37"/>
          <p:cNvSpPr>
            <a:spLocks noChangeArrowheads="1"/>
          </p:cNvSpPr>
          <p:nvPr/>
        </p:nvSpPr>
        <p:spPr bwMode="auto">
          <a:xfrm>
            <a:off x="4740275" y="5505450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83" name="Oval 38"/>
          <p:cNvSpPr>
            <a:spLocks noChangeArrowheads="1"/>
          </p:cNvSpPr>
          <p:nvPr/>
        </p:nvSpPr>
        <p:spPr bwMode="auto">
          <a:xfrm>
            <a:off x="4348163" y="4840288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84" name="Oval 39"/>
          <p:cNvSpPr>
            <a:spLocks noChangeArrowheads="1"/>
          </p:cNvSpPr>
          <p:nvPr/>
        </p:nvSpPr>
        <p:spPr bwMode="auto">
          <a:xfrm>
            <a:off x="4402138" y="5326063"/>
            <a:ext cx="106362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85" name="Oval 40"/>
          <p:cNvSpPr>
            <a:spLocks noChangeArrowheads="1"/>
          </p:cNvSpPr>
          <p:nvPr/>
        </p:nvSpPr>
        <p:spPr bwMode="auto">
          <a:xfrm>
            <a:off x="3792538" y="5235575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86" name="Oval 41"/>
          <p:cNvSpPr>
            <a:spLocks noChangeArrowheads="1"/>
          </p:cNvSpPr>
          <p:nvPr/>
        </p:nvSpPr>
        <p:spPr bwMode="auto">
          <a:xfrm>
            <a:off x="3363913" y="5470525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87" name="Oval 42"/>
          <p:cNvSpPr>
            <a:spLocks noChangeArrowheads="1"/>
          </p:cNvSpPr>
          <p:nvPr/>
        </p:nvSpPr>
        <p:spPr bwMode="auto">
          <a:xfrm>
            <a:off x="4044950" y="4913313"/>
            <a:ext cx="106363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88" name="Oval 43"/>
          <p:cNvSpPr>
            <a:spLocks noChangeArrowheads="1"/>
          </p:cNvSpPr>
          <p:nvPr/>
        </p:nvSpPr>
        <p:spPr bwMode="auto">
          <a:xfrm>
            <a:off x="4135438" y="5183188"/>
            <a:ext cx="106362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89" name="Oval 44"/>
          <p:cNvSpPr>
            <a:spLocks noChangeArrowheads="1"/>
          </p:cNvSpPr>
          <p:nvPr/>
        </p:nvSpPr>
        <p:spPr bwMode="auto">
          <a:xfrm>
            <a:off x="4002088" y="5516563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90" name="Oval 45"/>
          <p:cNvSpPr>
            <a:spLocks noChangeArrowheads="1"/>
          </p:cNvSpPr>
          <p:nvPr/>
        </p:nvSpPr>
        <p:spPr bwMode="auto">
          <a:xfrm>
            <a:off x="4668838" y="5146675"/>
            <a:ext cx="106362" cy="106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91" name="Oval 46"/>
          <p:cNvSpPr>
            <a:spLocks noChangeArrowheads="1"/>
          </p:cNvSpPr>
          <p:nvPr/>
        </p:nvSpPr>
        <p:spPr bwMode="auto">
          <a:xfrm>
            <a:off x="4759325" y="4927600"/>
            <a:ext cx="107950" cy="106363"/>
          </a:xfrm>
          <a:prstGeom prst="ellipse">
            <a:avLst/>
          </a:prstGeom>
          <a:solidFill>
            <a:srgbClr val="EAE51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92" name="Oval 47"/>
          <p:cNvSpPr>
            <a:spLocks noChangeArrowheads="1"/>
          </p:cNvSpPr>
          <p:nvPr/>
        </p:nvSpPr>
        <p:spPr bwMode="auto">
          <a:xfrm>
            <a:off x="3852863" y="5021263"/>
            <a:ext cx="107950" cy="107950"/>
          </a:xfrm>
          <a:prstGeom prst="ellipse">
            <a:avLst/>
          </a:prstGeom>
          <a:solidFill>
            <a:srgbClr val="EAE51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93" name="Oval 48"/>
          <p:cNvSpPr>
            <a:spLocks noChangeArrowheads="1"/>
          </p:cNvSpPr>
          <p:nvPr/>
        </p:nvSpPr>
        <p:spPr bwMode="auto">
          <a:xfrm>
            <a:off x="3397250" y="4864100"/>
            <a:ext cx="106363" cy="107950"/>
          </a:xfrm>
          <a:prstGeom prst="ellipse">
            <a:avLst/>
          </a:prstGeom>
          <a:solidFill>
            <a:srgbClr val="DBD72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94" name="Oval 49"/>
          <p:cNvSpPr>
            <a:spLocks noChangeArrowheads="1"/>
          </p:cNvSpPr>
          <p:nvPr/>
        </p:nvSpPr>
        <p:spPr bwMode="auto">
          <a:xfrm>
            <a:off x="4419600" y="3733800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95" name="Oval 50"/>
          <p:cNvSpPr>
            <a:spLocks noChangeArrowheads="1"/>
          </p:cNvSpPr>
          <p:nvPr/>
        </p:nvSpPr>
        <p:spPr bwMode="auto">
          <a:xfrm>
            <a:off x="4191000" y="3200400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596" name="Oval 51"/>
          <p:cNvSpPr>
            <a:spLocks noChangeArrowheads="1"/>
          </p:cNvSpPr>
          <p:nvPr/>
        </p:nvSpPr>
        <p:spPr bwMode="auto">
          <a:xfrm>
            <a:off x="4038600" y="3549650"/>
            <a:ext cx="107950" cy="1079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37972" name="Group 52"/>
          <p:cNvGrpSpPr>
            <a:grpSpLocks/>
          </p:cNvGrpSpPr>
          <p:nvPr/>
        </p:nvGrpSpPr>
        <p:grpSpPr bwMode="auto">
          <a:xfrm>
            <a:off x="2514600" y="2895600"/>
            <a:ext cx="2405063" cy="3697288"/>
            <a:chOff x="1596" y="1536"/>
            <a:chExt cx="1515" cy="2474"/>
          </a:xfrm>
        </p:grpSpPr>
        <p:sp>
          <p:nvSpPr>
            <p:cNvPr id="492599" name="Text Box 53"/>
            <p:cNvSpPr txBox="1">
              <a:spLocks noChangeArrowheads="1"/>
            </p:cNvSpPr>
            <p:nvPr/>
          </p:nvSpPr>
          <p:spPr bwMode="auto">
            <a:xfrm>
              <a:off x="1596" y="3663"/>
              <a:ext cx="116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800" b="1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2600" name="Line 54"/>
            <p:cNvSpPr>
              <a:spLocks noChangeShapeType="1"/>
            </p:cNvSpPr>
            <p:nvPr/>
          </p:nvSpPr>
          <p:spPr bwMode="auto">
            <a:xfrm flipV="1">
              <a:off x="2352" y="1536"/>
              <a:ext cx="0" cy="2015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601" name="Line 55"/>
            <p:cNvSpPr>
              <a:spLocks noChangeShapeType="1"/>
            </p:cNvSpPr>
            <p:nvPr/>
          </p:nvSpPr>
          <p:spPr bwMode="auto">
            <a:xfrm flipV="1">
              <a:off x="2112" y="1536"/>
              <a:ext cx="0" cy="2015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602" name="Line 56"/>
            <p:cNvSpPr>
              <a:spLocks noChangeShapeType="1"/>
            </p:cNvSpPr>
            <p:nvPr/>
          </p:nvSpPr>
          <p:spPr bwMode="auto">
            <a:xfrm flipV="1">
              <a:off x="2871" y="1536"/>
              <a:ext cx="0" cy="2015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603" name="Line 57"/>
            <p:cNvSpPr>
              <a:spLocks noChangeShapeType="1"/>
            </p:cNvSpPr>
            <p:nvPr/>
          </p:nvSpPr>
          <p:spPr bwMode="auto">
            <a:xfrm flipV="1">
              <a:off x="3111" y="1537"/>
              <a:ext cx="0" cy="2015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978" name="Rectangle 58"/>
          <p:cNvSpPr>
            <a:spLocks noChangeArrowheads="1"/>
          </p:cNvSpPr>
          <p:nvPr/>
        </p:nvSpPr>
        <p:spPr bwMode="auto">
          <a:xfrm>
            <a:off x="1676400" y="6096000"/>
            <a:ext cx="5516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3333FF"/>
                </a:solidFill>
              </a:rPr>
              <a:t>Diffusion Bias sets the limit at ~ 30-50nm</a:t>
            </a:r>
          </a:p>
        </p:txBody>
      </p:sp>
    </p:spTree>
    <p:extLst>
      <p:ext uri="{BB962C8B-B14F-4D97-AF65-F5344CB8AC3E}">
        <p14:creationId xmlns:p14="http://schemas.microsoft.com/office/powerpoint/2010/main" val="41275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37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Slide Number Placeholder 1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49981A-0DA9-4CAD-86AC-040E4DA65CDA}" type="slidenum">
              <a:rPr lang="en-US" altLang="zh-TW" sz="1400">
                <a:solidFill>
                  <a:srgbClr val="CC6600"/>
                </a:solidFill>
              </a:rPr>
              <a:pPr/>
              <a:t>14</a:t>
            </a:fld>
            <a:endParaRPr lang="en-US" altLang="zh-TW" sz="1400">
              <a:solidFill>
                <a:srgbClr val="CC6600"/>
              </a:solidFill>
            </a:endParaRPr>
          </a:p>
        </p:txBody>
      </p:sp>
      <p:sp>
        <p:nvSpPr>
          <p:cNvPr id="494595" name="Text Box 2"/>
          <p:cNvSpPr txBox="1">
            <a:spLocks noChangeArrowheads="1"/>
          </p:cNvSpPr>
          <p:nvPr/>
        </p:nvSpPr>
        <p:spPr bwMode="auto">
          <a:xfrm>
            <a:off x="381000" y="3476625"/>
            <a:ext cx="213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Feeder Layer</a:t>
            </a:r>
          </a:p>
        </p:txBody>
      </p:sp>
      <p:sp>
        <p:nvSpPr>
          <p:cNvPr id="494596" name="Text Box 3"/>
          <p:cNvSpPr txBox="1">
            <a:spLocks noChangeArrowheads="1"/>
          </p:cNvSpPr>
          <p:nvPr/>
        </p:nvSpPr>
        <p:spPr bwMode="auto">
          <a:xfrm>
            <a:off x="304800" y="277495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Detector Layer</a:t>
            </a:r>
          </a:p>
        </p:txBody>
      </p:sp>
      <p:sp>
        <p:nvSpPr>
          <p:cNvPr id="494597" name="Rectangle 4"/>
          <p:cNvSpPr>
            <a:spLocks noChangeArrowheads="1"/>
          </p:cNvSpPr>
          <p:nvPr/>
        </p:nvSpPr>
        <p:spPr bwMode="auto">
          <a:xfrm>
            <a:off x="2971800" y="2552700"/>
            <a:ext cx="2971800" cy="8255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4598" name="Rectangle 5"/>
          <p:cNvSpPr>
            <a:spLocks noChangeArrowheads="1"/>
          </p:cNvSpPr>
          <p:nvPr/>
        </p:nvSpPr>
        <p:spPr bwMode="auto">
          <a:xfrm>
            <a:off x="2971800" y="3390900"/>
            <a:ext cx="2971800" cy="762000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4599" name="Oval 6"/>
          <p:cNvSpPr>
            <a:spLocks noChangeArrowheads="1"/>
          </p:cNvSpPr>
          <p:nvPr/>
        </p:nvSpPr>
        <p:spPr bwMode="auto">
          <a:xfrm>
            <a:off x="3200400" y="3543300"/>
            <a:ext cx="152400" cy="1524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4600" name="Oval 7"/>
          <p:cNvSpPr>
            <a:spLocks noChangeArrowheads="1"/>
          </p:cNvSpPr>
          <p:nvPr/>
        </p:nvSpPr>
        <p:spPr bwMode="auto">
          <a:xfrm>
            <a:off x="5105400" y="3695700"/>
            <a:ext cx="152400" cy="1524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4601" name="Oval 8"/>
          <p:cNvSpPr>
            <a:spLocks noChangeArrowheads="1"/>
          </p:cNvSpPr>
          <p:nvPr/>
        </p:nvSpPr>
        <p:spPr bwMode="auto">
          <a:xfrm>
            <a:off x="4114800" y="3924300"/>
            <a:ext cx="152400" cy="1524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4602" name="Oval 9"/>
          <p:cNvSpPr>
            <a:spLocks noChangeArrowheads="1"/>
          </p:cNvSpPr>
          <p:nvPr/>
        </p:nvSpPr>
        <p:spPr bwMode="auto">
          <a:xfrm>
            <a:off x="5562600" y="3467100"/>
            <a:ext cx="152400" cy="1524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4603" name="Oval 10"/>
          <p:cNvSpPr>
            <a:spLocks noChangeArrowheads="1"/>
          </p:cNvSpPr>
          <p:nvPr/>
        </p:nvSpPr>
        <p:spPr bwMode="auto">
          <a:xfrm>
            <a:off x="4343400" y="3467100"/>
            <a:ext cx="152400" cy="1524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4604" name="Oval 11"/>
          <p:cNvSpPr>
            <a:spLocks noChangeArrowheads="1"/>
          </p:cNvSpPr>
          <p:nvPr/>
        </p:nvSpPr>
        <p:spPr bwMode="auto">
          <a:xfrm>
            <a:off x="5410200" y="3848100"/>
            <a:ext cx="152400" cy="1524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4605" name="Oval 12"/>
          <p:cNvSpPr>
            <a:spLocks noChangeArrowheads="1"/>
          </p:cNvSpPr>
          <p:nvPr/>
        </p:nvSpPr>
        <p:spPr bwMode="auto">
          <a:xfrm>
            <a:off x="3200400" y="3924300"/>
            <a:ext cx="152400" cy="1524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4606" name="Oval 13"/>
          <p:cNvSpPr>
            <a:spLocks noChangeArrowheads="1"/>
          </p:cNvSpPr>
          <p:nvPr/>
        </p:nvSpPr>
        <p:spPr bwMode="auto">
          <a:xfrm>
            <a:off x="4648200" y="3848100"/>
            <a:ext cx="152400" cy="1524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4607" name="Oval 14"/>
          <p:cNvSpPr>
            <a:spLocks noChangeArrowheads="1"/>
          </p:cNvSpPr>
          <p:nvPr/>
        </p:nvSpPr>
        <p:spPr bwMode="auto">
          <a:xfrm>
            <a:off x="3886200" y="3619500"/>
            <a:ext cx="152400" cy="1524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4608" name="Oval 15"/>
          <p:cNvSpPr>
            <a:spLocks noChangeArrowheads="1"/>
          </p:cNvSpPr>
          <p:nvPr/>
        </p:nvSpPr>
        <p:spPr bwMode="auto">
          <a:xfrm>
            <a:off x="3581400" y="3848100"/>
            <a:ext cx="152400" cy="1524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4609" name="Rectangle 16"/>
          <p:cNvSpPr>
            <a:spLocks noChangeArrowheads="1"/>
          </p:cNvSpPr>
          <p:nvPr/>
        </p:nvSpPr>
        <p:spPr bwMode="auto">
          <a:xfrm>
            <a:off x="2819400" y="4152900"/>
            <a:ext cx="3276600" cy="152400"/>
          </a:xfrm>
          <a:prstGeom prst="rect">
            <a:avLst/>
          </a:prstGeom>
          <a:solidFill>
            <a:srgbClr val="969696"/>
          </a:solidFill>
          <a:ln w="19050">
            <a:solidFill>
              <a:srgbClr val="000000"/>
            </a:solidFill>
            <a:miter lim="800000"/>
            <a:headEnd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4610" name="Line 17"/>
          <p:cNvSpPr>
            <a:spLocks noChangeShapeType="1"/>
          </p:cNvSpPr>
          <p:nvPr/>
        </p:nvSpPr>
        <p:spPr bwMode="auto">
          <a:xfrm flipV="1">
            <a:off x="3276600" y="3771900"/>
            <a:ext cx="228600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4611" name="Line 18"/>
          <p:cNvSpPr>
            <a:spLocks noChangeShapeType="1"/>
          </p:cNvSpPr>
          <p:nvPr/>
        </p:nvSpPr>
        <p:spPr bwMode="auto">
          <a:xfrm flipH="1" flipV="1">
            <a:off x="3581400" y="3619500"/>
            <a:ext cx="76200" cy="304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4612" name="Line 19"/>
          <p:cNvSpPr>
            <a:spLocks noChangeShapeType="1"/>
          </p:cNvSpPr>
          <p:nvPr/>
        </p:nvSpPr>
        <p:spPr bwMode="auto">
          <a:xfrm flipV="1">
            <a:off x="4191000" y="3848100"/>
            <a:ext cx="304800" cy="152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4613" name="Line 20"/>
          <p:cNvSpPr>
            <a:spLocks noChangeShapeType="1"/>
          </p:cNvSpPr>
          <p:nvPr/>
        </p:nvSpPr>
        <p:spPr bwMode="auto">
          <a:xfrm flipH="1" flipV="1">
            <a:off x="4648200" y="3543300"/>
            <a:ext cx="76200" cy="381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4614" name="Line 21"/>
          <p:cNvSpPr>
            <a:spLocks noChangeShapeType="1"/>
          </p:cNvSpPr>
          <p:nvPr/>
        </p:nvSpPr>
        <p:spPr bwMode="auto">
          <a:xfrm flipH="1" flipV="1">
            <a:off x="4953000" y="3543300"/>
            <a:ext cx="228600" cy="152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4615" name="Line 22"/>
          <p:cNvSpPr>
            <a:spLocks noChangeShapeType="1"/>
          </p:cNvSpPr>
          <p:nvPr/>
        </p:nvSpPr>
        <p:spPr bwMode="auto">
          <a:xfrm flipV="1">
            <a:off x="5529263" y="3752850"/>
            <a:ext cx="304800" cy="152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4616" name="Rectangle 23"/>
          <p:cNvSpPr>
            <a:spLocks noChangeArrowheads="1"/>
          </p:cNvSpPr>
          <p:nvPr/>
        </p:nvSpPr>
        <p:spPr bwMode="auto">
          <a:xfrm>
            <a:off x="2971800" y="2552700"/>
            <a:ext cx="2971800" cy="838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4617" name="Rectangle 24" descr="Dark upward diagonal"/>
          <p:cNvSpPr>
            <a:spLocks noChangeArrowheads="1"/>
          </p:cNvSpPr>
          <p:nvPr/>
        </p:nvSpPr>
        <p:spPr bwMode="auto">
          <a:xfrm>
            <a:off x="2819400" y="4283075"/>
            <a:ext cx="3271838" cy="88900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25400">
            <a:solidFill>
              <a:srgbClr val="000000"/>
            </a:solidFill>
            <a:miter lim="800000"/>
            <a:headEnd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4618" name="Line 25"/>
          <p:cNvSpPr>
            <a:spLocks noChangeShapeType="1"/>
          </p:cNvSpPr>
          <p:nvPr/>
        </p:nvSpPr>
        <p:spPr bwMode="auto">
          <a:xfrm>
            <a:off x="4005263" y="2157413"/>
            <a:ext cx="442912" cy="20859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4619" name="Line 26"/>
          <p:cNvSpPr>
            <a:spLocks noChangeShapeType="1"/>
          </p:cNvSpPr>
          <p:nvPr/>
        </p:nvSpPr>
        <p:spPr bwMode="auto">
          <a:xfrm flipV="1">
            <a:off x="4514850" y="2157413"/>
            <a:ext cx="442913" cy="20859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4620" name="Text Box 27"/>
          <p:cNvSpPr txBox="1">
            <a:spLocks noChangeArrowheads="1"/>
          </p:cNvSpPr>
          <p:nvPr/>
        </p:nvSpPr>
        <p:spPr bwMode="auto">
          <a:xfrm>
            <a:off x="4108450" y="20574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FTIR</a:t>
            </a:r>
          </a:p>
        </p:txBody>
      </p:sp>
      <p:sp>
        <p:nvSpPr>
          <p:cNvPr id="494621" name="Rectangle 28"/>
          <p:cNvSpPr>
            <a:spLocks noChangeArrowheads="1"/>
          </p:cNvSpPr>
          <p:nvPr/>
        </p:nvSpPr>
        <p:spPr bwMode="auto">
          <a:xfrm>
            <a:off x="2824163" y="4381500"/>
            <a:ext cx="3268662" cy="338138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Bake Plate</a:t>
            </a:r>
          </a:p>
        </p:txBody>
      </p:sp>
      <p:sp>
        <p:nvSpPr>
          <p:cNvPr id="494622" name="AutoShape 29"/>
          <p:cNvSpPr>
            <a:spLocks/>
          </p:cNvSpPr>
          <p:nvPr/>
        </p:nvSpPr>
        <p:spPr bwMode="auto">
          <a:xfrm>
            <a:off x="2514600" y="2562225"/>
            <a:ext cx="228600" cy="762000"/>
          </a:xfrm>
          <a:prstGeom prst="leftBrace">
            <a:avLst>
              <a:gd name="adj1" fmla="val 27778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4623" name="AutoShape 30"/>
          <p:cNvSpPr>
            <a:spLocks/>
          </p:cNvSpPr>
          <p:nvPr/>
        </p:nvSpPr>
        <p:spPr bwMode="auto">
          <a:xfrm>
            <a:off x="2514600" y="3371850"/>
            <a:ext cx="228600" cy="762000"/>
          </a:xfrm>
          <a:prstGeom prst="leftBrace">
            <a:avLst>
              <a:gd name="adj1" fmla="val 27778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4624" name="AutoShape 31"/>
          <p:cNvSpPr>
            <a:spLocks/>
          </p:cNvSpPr>
          <p:nvPr/>
        </p:nvSpPr>
        <p:spPr bwMode="auto">
          <a:xfrm>
            <a:off x="2590800" y="4181475"/>
            <a:ext cx="152400" cy="209550"/>
          </a:xfrm>
          <a:prstGeom prst="leftBrace">
            <a:avLst>
              <a:gd name="adj1" fmla="val 11458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94625" name="Picture 3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71763"/>
            <a:ext cx="2522538" cy="20288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4626" name="Text Box 33"/>
          <p:cNvSpPr txBox="1">
            <a:spLocks noChangeArrowheads="1"/>
          </p:cNvSpPr>
          <p:nvPr/>
        </p:nvSpPr>
        <p:spPr bwMode="auto">
          <a:xfrm>
            <a:off x="6683375" y="1985963"/>
            <a:ext cx="18780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Normalized FTIR</a:t>
            </a:r>
          </a:p>
          <a:p>
            <a:pPr algn="ctr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Peak at 1760 cm</a:t>
            </a:r>
            <a:r>
              <a:rPr lang="en-US" alt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494627" name="Freeform 34"/>
          <p:cNvSpPr>
            <a:spLocks/>
          </p:cNvSpPr>
          <p:nvPr/>
        </p:nvSpPr>
        <p:spPr bwMode="auto">
          <a:xfrm>
            <a:off x="4953000" y="1566863"/>
            <a:ext cx="2686050" cy="466725"/>
          </a:xfrm>
          <a:custGeom>
            <a:avLst/>
            <a:gdLst>
              <a:gd name="T0" fmla="*/ 0 w 1692"/>
              <a:gd name="T1" fmla="*/ 466725 h 294"/>
              <a:gd name="T2" fmla="*/ 114300 w 1692"/>
              <a:gd name="T3" fmla="*/ 128588 h 294"/>
              <a:gd name="T4" fmla="*/ 500063 w 1692"/>
              <a:gd name="T5" fmla="*/ 0 h 294"/>
              <a:gd name="T6" fmla="*/ 2057400 w 1692"/>
              <a:gd name="T7" fmla="*/ 9525 h 294"/>
              <a:gd name="T8" fmla="*/ 2586038 w 1692"/>
              <a:gd name="T9" fmla="*/ 157163 h 294"/>
              <a:gd name="T10" fmla="*/ 2657475 w 1692"/>
              <a:gd name="T11" fmla="*/ 371475 h 2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92" h="294">
                <a:moveTo>
                  <a:pt x="0" y="294"/>
                </a:moveTo>
                <a:cubicBezTo>
                  <a:pt x="12" y="259"/>
                  <a:pt x="20" y="130"/>
                  <a:pt x="72" y="81"/>
                </a:cubicBezTo>
                <a:cubicBezTo>
                  <a:pt x="124" y="32"/>
                  <a:pt x="111" y="12"/>
                  <a:pt x="315" y="0"/>
                </a:cubicBezTo>
                <a:lnTo>
                  <a:pt x="1296" y="6"/>
                </a:lnTo>
                <a:cubicBezTo>
                  <a:pt x="1515" y="22"/>
                  <a:pt x="1566" y="61"/>
                  <a:pt x="1629" y="99"/>
                </a:cubicBezTo>
                <a:cubicBezTo>
                  <a:pt x="1692" y="137"/>
                  <a:pt x="1665" y="206"/>
                  <a:pt x="1674" y="234"/>
                </a:cubicBez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4628" name="Text Box 35"/>
          <p:cNvSpPr txBox="1">
            <a:spLocks noChangeArrowheads="1"/>
          </p:cNvSpPr>
          <p:nvPr/>
        </p:nvSpPr>
        <p:spPr bwMode="auto">
          <a:xfrm>
            <a:off x="7937500" y="32527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+t</a:t>
            </a:r>
          </a:p>
        </p:txBody>
      </p:sp>
      <p:sp>
        <p:nvSpPr>
          <p:cNvPr id="494629" name="Line 36"/>
          <p:cNvSpPr>
            <a:spLocks noChangeShapeType="1"/>
          </p:cNvSpPr>
          <p:nvPr/>
        </p:nvSpPr>
        <p:spPr bwMode="auto">
          <a:xfrm flipV="1">
            <a:off x="8001000" y="3176588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4630" name="Text Box 37"/>
          <p:cNvSpPr txBox="1">
            <a:spLocks noChangeArrowheads="1"/>
          </p:cNvSpPr>
          <p:nvPr/>
        </p:nvSpPr>
        <p:spPr bwMode="auto">
          <a:xfrm>
            <a:off x="0" y="4071938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Mirror-backed Si wafer</a:t>
            </a:r>
          </a:p>
        </p:txBody>
      </p:sp>
      <p:sp>
        <p:nvSpPr>
          <p:cNvPr id="494631" name="Text Box 38"/>
          <p:cNvSpPr txBox="1">
            <a:spLocks noChangeArrowheads="1"/>
          </p:cNvSpPr>
          <p:nvPr/>
        </p:nvSpPr>
        <p:spPr bwMode="auto">
          <a:xfrm>
            <a:off x="1157288" y="823913"/>
            <a:ext cx="6503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Sandwich Experiment</a:t>
            </a:r>
          </a:p>
        </p:txBody>
      </p:sp>
      <p:sp>
        <p:nvSpPr>
          <p:cNvPr id="494632" name="Line 39"/>
          <p:cNvSpPr>
            <a:spLocks noChangeShapeType="1"/>
          </p:cNvSpPr>
          <p:nvPr/>
        </p:nvSpPr>
        <p:spPr bwMode="auto">
          <a:xfrm>
            <a:off x="3001963" y="3352800"/>
            <a:ext cx="2941637" cy="0"/>
          </a:xfrm>
          <a:prstGeom prst="line">
            <a:avLst/>
          </a:prstGeom>
          <a:noFill/>
          <a:ln w="1301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4633" name="Line 40"/>
          <p:cNvSpPr>
            <a:spLocks noChangeShapeType="1"/>
          </p:cNvSpPr>
          <p:nvPr/>
        </p:nvSpPr>
        <p:spPr bwMode="auto">
          <a:xfrm flipV="1">
            <a:off x="3276600" y="3162300"/>
            <a:ext cx="0" cy="381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4634" name="Line 41"/>
          <p:cNvSpPr>
            <a:spLocks noChangeShapeType="1"/>
          </p:cNvSpPr>
          <p:nvPr/>
        </p:nvSpPr>
        <p:spPr bwMode="auto">
          <a:xfrm flipH="1" flipV="1">
            <a:off x="3810000" y="3238500"/>
            <a:ext cx="152400" cy="457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4635" name="Line 42"/>
          <p:cNvSpPr>
            <a:spLocks noChangeShapeType="1"/>
          </p:cNvSpPr>
          <p:nvPr/>
        </p:nvSpPr>
        <p:spPr bwMode="auto">
          <a:xfrm flipV="1">
            <a:off x="4419600" y="3162300"/>
            <a:ext cx="228600" cy="381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4636" name="Line 43"/>
          <p:cNvSpPr>
            <a:spLocks noChangeShapeType="1"/>
          </p:cNvSpPr>
          <p:nvPr/>
        </p:nvSpPr>
        <p:spPr bwMode="auto">
          <a:xfrm flipH="1" flipV="1">
            <a:off x="5562600" y="3162300"/>
            <a:ext cx="76200" cy="304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4637" name="Text Box 44"/>
          <p:cNvSpPr txBox="1">
            <a:spLocks noChangeArrowheads="1"/>
          </p:cNvSpPr>
          <p:nvPr/>
        </p:nvSpPr>
        <p:spPr bwMode="auto">
          <a:xfrm>
            <a:off x="1001713" y="3106738"/>
            <a:ext cx="1020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folHlink"/>
                </a:solidFill>
              </a:rPr>
              <a:t>To test</a:t>
            </a:r>
          </a:p>
        </p:txBody>
      </p:sp>
      <p:sp>
        <p:nvSpPr>
          <p:cNvPr id="494638" name="Line 45"/>
          <p:cNvSpPr>
            <a:spLocks noChangeShapeType="1"/>
          </p:cNvSpPr>
          <p:nvPr/>
        </p:nvSpPr>
        <p:spPr bwMode="auto">
          <a:xfrm>
            <a:off x="2041525" y="3336925"/>
            <a:ext cx="519113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9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Slide Number Placeholder 1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CC1A67D-480E-482B-AAA8-D0B0880E8CC2}" type="slidenum">
              <a:rPr lang="en-US" altLang="zh-TW" sz="1400">
                <a:solidFill>
                  <a:srgbClr val="CC6600"/>
                </a:solidFill>
              </a:rPr>
              <a:pPr/>
              <a:t>15</a:t>
            </a:fld>
            <a:endParaRPr lang="en-US" altLang="zh-TW" sz="1400">
              <a:solidFill>
                <a:srgbClr val="CC6600"/>
              </a:solidFill>
            </a:endParaRPr>
          </a:p>
        </p:txBody>
      </p:sp>
      <p:sp>
        <p:nvSpPr>
          <p:cNvPr id="496643" name="Text Box 2"/>
          <p:cNvSpPr txBox="1">
            <a:spLocks noChangeArrowheads="1"/>
          </p:cNvSpPr>
          <p:nvPr/>
        </p:nvSpPr>
        <p:spPr bwMode="auto">
          <a:xfrm>
            <a:off x="307975" y="336550"/>
            <a:ext cx="8607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3333FF"/>
                </a:solidFill>
                <a:latin typeface="Century Gothic" panose="020B0502020202020204" pitchFamily="34" charset="0"/>
              </a:rPr>
              <a:t>Initial PHOST </a:t>
            </a:r>
            <a:r>
              <a:rPr lang="en-US" altLang="en-US" sz="3200" b="1" dirty="0" err="1">
                <a:solidFill>
                  <a:srgbClr val="3333FF"/>
                </a:solidFill>
                <a:latin typeface="Century Gothic" panose="020B0502020202020204" pitchFamily="34" charset="0"/>
              </a:rPr>
              <a:t>Trilayer</a:t>
            </a:r>
            <a:r>
              <a:rPr lang="en-US" altLang="en-US" sz="3200" b="1" dirty="0">
                <a:solidFill>
                  <a:srgbClr val="3333FF"/>
                </a:solidFill>
                <a:latin typeface="Century Gothic" panose="020B0502020202020204" pitchFamily="34" charset="0"/>
              </a:rPr>
              <a:t> Experiments (~ 100 ºC)</a:t>
            </a:r>
          </a:p>
        </p:txBody>
      </p:sp>
      <p:pic>
        <p:nvPicPr>
          <p:cNvPr id="49664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266825"/>
            <a:ext cx="591502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6645" name="Group 4"/>
          <p:cNvGrpSpPr>
            <a:grpSpLocks/>
          </p:cNvGrpSpPr>
          <p:nvPr/>
        </p:nvGrpSpPr>
        <p:grpSpPr bwMode="auto">
          <a:xfrm>
            <a:off x="3251200" y="2946400"/>
            <a:ext cx="2616200" cy="1041400"/>
            <a:chOff x="2096" y="1856"/>
            <a:chExt cx="1648" cy="656"/>
          </a:xfrm>
        </p:grpSpPr>
        <p:sp>
          <p:nvSpPr>
            <p:cNvPr id="496649" name="Rectangle 5"/>
            <p:cNvSpPr>
              <a:spLocks noChangeArrowheads="1"/>
            </p:cNvSpPr>
            <p:nvPr/>
          </p:nvSpPr>
          <p:spPr bwMode="auto">
            <a:xfrm>
              <a:off x="2096" y="1856"/>
              <a:ext cx="1160" cy="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6650" name="Line 6"/>
            <p:cNvSpPr>
              <a:spLocks noChangeShapeType="1"/>
            </p:cNvSpPr>
            <p:nvPr/>
          </p:nvSpPr>
          <p:spPr bwMode="auto">
            <a:xfrm>
              <a:off x="2160" y="2040"/>
              <a:ext cx="376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651" name="Line 7"/>
            <p:cNvSpPr>
              <a:spLocks noChangeShapeType="1"/>
            </p:cNvSpPr>
            <p:nvPr/>
          </p:nvSpPr>
          <p:spPr bwMode="auto">
            <a:xfrm>
              <a:off x="2160" y="2368"/>
              <a:ext cx="376" cy="0"/>
            </a:xfrm>
            <a:prstGeom prst="line">
              <a:avLst/>
            </a:prstGeom>
            <a:noFill/>
            <a:ln w="635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652" name="Text Box 8"/>
            <p:cNvSpPr txBox="1">
              <a:spLocks noChangeArrowheads="1"/>
            </p:cNvSpPr>
            <p:nvPr/>
          </p:nvSpPr>
          <p:spPr bwMode="auto">
            <a:xfrm>
              <a:off x="2536" y="2222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b="1">
                  <a:latin typeface="Century Gothic" panose="020B0502020202020204" pitchFamily="34" charset="0"/>
                </a:rPr>
                <a:t>Acid</a:t>
              </a:r>
            </a:p>
          </p:txBody>
        </p:sp>
        <p:sp>
          <p:nvSpPr>
            <p:cNvPr id="496653" name="Text Box 9"/>
            <p:cNvSpPr txBox="1">
              <a:spLocks noChangeArrowheads="1"/>
            </p:cNvSpPr>
            <p:nvPr/>
          </p:nvSpPr>
          <p:spPr bwMode="auto">
            <a:xfrm>
              <a:off x="2528" y="1904"/>
              <a:ext cx="12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latin typeface="Century Gothic" panose="020B0502020202020204" pitchFamily="34" charset="0"/>
                </a:rPr>
                <a:t>Control</a:t>
              </a:r>
            </a:p>
          </p:txBody>
        </p:sp>
      </p:grpSp>
      <p:sp>
        <p:nvSpPr>
          <p:cNvPr id="496646" name="Line 10"/>
          <p:cNvSpPr>
            <a:spLocks noChangeShapeType="1"/>
          </p:cNvSpPr>
          <p:nvPr/>
        </p:nvSpPr>
        <p:spPr bwMode="auto">
          <a:xfrm flipH="1">
            <a:off x="6667500" y="3378200"/>
            <a:ext cx="736600" cy="774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6647" name="Text Box 11"/>
          <p:cNvSpPr txBox="1">
            <a:spLocks noChangeArrowheads="1"/>
          </p:cNvSpPr>
          <p:nvPr/>
        </p:nvSpPr>
        <p:spPr bwMode="auto">
          <a:xfrm>
            <a:off x="7366000" y="3022600"/>
            <a:ext cx="177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Century Gothic" panose="020B0502020202020204" pitchFamily="34" charset="0"/>
              </a:rPr>
              <a:t>24 hrs</a:t>
            </a:r>
          </a:p>
        </p:txBody>
      </p:sp>
      <p:sp>
        <p:nvSpPr>
          <p:cNvPr id="496648" name="Text Box 12"/>
          <p:cNvSpPr txBox="1">
            <a:spLocks noChangeArrowheads="1"/>
          </p:cNvSpPr>
          <p:nvPr/>
        </p:nvSpPr>
        <p:spPr bwMode="auto">
          <a:xfrm>
            <a:off x="377825" y="5600700"/>
            <a:ext cx="8502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Many, many variations on this experiment were tried with similar results</a:t>
            </a:r>
          </a:p>
        </p:txBody>
      </p:sp>
    </p:spTree>
    <p:extLst>
      <p:ext uri="{BB962C8B-B14F-4D97-AF65-F5344CB8AC3E}">
        <p14:creationId xmlns:p14="http://schemas.microsoft.com/office/powerpoint/2010/main" val="429143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Slide Number Placeholder 1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268653-A3F7-468F-A577-7FE7C9C1A79C}" type="slidenum">
              <a:rPr lang="en-US" altLang="zh-TW" sz="1400">
                <a:solidFill>
                  <a:srgbClr val="CC6600"/>
                </a:solidFill>
              </a:rPr>
              <a:pPr/>
              <a:t>16</a:t>
            </a:fld>
            <a:endParaRPr lang="en-US" altLang="zh-TW" sz="1400">
              <a:solidFill>
                <a:srgbClr val="CC6600"/>
              </a:solidFill>
            </a:endParaRPr>
          </a:p>
        </p:txBody>
      </p:sp>
      <p:sp>
        <p:nvSpPr>
          <p:cNvPr id="498691" name="Rectangle 2"/>
          <p:cNvSpPr>
            <a:spLocks noChangeArrowheads="1"/>
          </p:cNvSpPr>
          <p:nvPr/>
        </p:nvSpPr>
        <p:spPr bwMode="auto">
          <a:xfrm>
            <a:off x="962025" y="1329532"/>
            <a:ext cx="7448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dirty="0" err="1">
                <a:latin typeface="Arial" panose="020B0604020202020204" pitchFamily="34" charset="0"/>
              </a:rPr>
              <a:t>Nonaflic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Acid Transit Time through 150nm PEMA vs. Temperature</a:t>
            </a:r>
          </a:p>
        </p:txBody>
      </p:sp>
      <p:sp>
        <p:nvSpPr>
          <p:cNvPr id="498692" name="Rectangle 3"/>
          <p:cNvSpPr>
            <a:spLocks noChangeArrowheads="1"/>
          </p:cNvSpPr>
          <p:nvPr/>
        </p:nvSpPr>
        <p:spPr bwMode="auto">
          <a:xfrm>
            <a:off x="2971800" y="2238375"/>
            <a:ext cx="2514600" cy="2439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98693" name="Line 4"/>
          <p:cNvSpPr>
            <a:spLocks noChangeShapeType="1"/>
          </p:cNvSpPr>
          <p:nvPr/>
        </p:nvSpPr>
        <p:spPr bwMode="auto">
          <a:xfrm>
            <a:off x="2046288" y="4035425"/>
            <a:ext cx="61896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8694" name="Line 5"/>
          <p:cNvSpPr>
            <a:spLocks noChangeShapeType="1"/>
          </p:cNvSpPr>
          <p:nvPr/>
        </p:nvSpPr>
        <p:spPr bwMode="auto">
          <a:xfrm>
            <a:off x="2046288" y="3462338"/>
            <a:ext cx="61896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8695" name="Line 6"/>
          <p:cNvSpPr>
            <a:spLocks noChangeShapeType="1"/>
          </p:cNvSpPr>
          <p:nvPr/>
        </p:nvSpPr>
        <p:spPr bwMode="auto">
          <a:xfrm>
            <a:off x="2046288" y="2849563"/>
            <a:ext cx="61896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8696" name="Line 7"/>
          <p:cNvSpPr>
            <a:spLocks noChangeShapeType="1"/>
          </p:cNvSpPr>
          <p:nvPr/>
        </p:nvSpPr>
        <p:spPr bwMode="auto">
          <a:xfrm>
            <a:off x="2046288" y="2236788"/>
            <a:ext cx="61896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8697" name="Line 8"/>
          <p:cNvSpPr>
            <a:spLocks noChangeShapeType="1"/>
          </p:cNvSpPr>
          <p:nvPr/>
        </p:nvSpPr>
        <p:spPr bwMode="auto">
          <a:xfrm>
            <a:off x="2663825" y="2236788"/>
            <a:ext cx="1588" cy="2444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8698" name="Line 9"/>
          <p:cNvSpPr>
            <a:spLocks noChangeShapeType="1"/>
          </p:cNvSpPr>
          <p:nvPr/>
        </p:nvSpPr>
        <p:spPr bwMode="auto">
          <a:xfrm>
            <a:off x="3279775" y="2286000"/>
            <a:ext cx="1588" cy="2444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8699" name="Line 10"/>
          <p:cNvSpPr>
            <a:spLocks noChangeShapeType="1"/>
          </p:cNvSpPr>
          <p:nvPr/>
        </p:nvSpPr>
        <p:spPr bwMode="auto">
          <a:xfrm>
            <a:off x="3905250" y="2236788"/>
            <a:ext cx="1588" cy="2444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8700" name="Line 11"/>
          <p:cNvSpPr>
            <a:spLocks noChangeShapeType="1"/>
          </p:cNvSpPr>
          <p:nvPr/>
        </p:nvSpPr>
        <p:spPr bwMode="auto">
          <a:xfrm>
            <a:off x="4524375" y="2236788"/>
            <a:ext cx="1588" cy="2444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8701" name="Line 12"/>
          <p:cNvSpPr>
            <a:spLocks noChangeShapeType="1"/>
          </p:cNvSpPr>
          <p:nvPr/>
        </p:nvSpPr>
        <p:spPr bwMode="auto">
          <a:xfrm>
            <a:off x="5143500" y="2236788"/>
            <a:ext cx="1588" cy="2444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8702" name="Line 13"/>
          <p:cNvSpPr>
            <a:spLocks noChangeShapeType="1"/>
          </p:cNvSpPr>
          <p:nvPr/>
        </p:nvSpPr>
        <p:spPr bwMode="auto">
          <a:xfrm>
            <a:off x="5759450" y="2236788"/>
            <a:ext cx="1588" cy="2444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8703" name="Line 14"/>
          <p:cNvSpPr>
            <a:spLocks noChangeShapeType="1"/>
          </p:cNvSpPr>
          <p:nvPr/>
        </p:nvSpPr>
        <p:spPr bwMode="auto">
          <a:xfrm>
            <a:off x="6378575" y="2236788"/>
            <a:ext cx="1588" cy="2444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8704" name="Line 15"/>
          <p:cNvSpPr>
            <a:spLocks noChangeShapeType="1"/>
          </p:cNvSpPr>
          <p:nvPr/>
        </p:nvSpPr>
        <p:spPr bwMode="auto">
          <a:xfrm>
            <a:off x="7002463" y="2236788"/>
            <a:ext cx="1587" cy="2444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8705" name="Line 16"/>
          <p:cNvSpPr>
            <a:spLocks noChangeShapeType="1"/>
          </p:cNvSpPr>
          <p:nvPr/>
        </p:nvSpPr>
        <p:spPr bwMode="auto">
          <a:xfrm>
            <a:off x="7618413" y="2236788"/>
            <a:ext cx="1587" cy="2444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8706" name="Line 17"/>
          <p:cNvSpPr>
            <a:spLocks noChangeShapeType="1"/>
          </p:cNvSpPr>
          <p:nvPr/>
        </p:nvSpPr>
        <p:spPr bwMode="auto">
          <a:xfrm>
            <a:off x="8229600" y="2236788"/>
            <a:ext cx="1588" cy="2444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8707" name="Line 18"/>
          <p:cNvSpPr>
            <a:spLocks noChangeShapeType="1"/>
          </p:cNvSpPr>
          <p:nvPr/>
        </p:nvSpPr>
        <p:spPr bwMode="auto">
          <a:xfrm>
            <a:off x="2046288" y="2236788"/>
            <a:ext cx="1587" cy="2444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8708" name="Line 19"/>
          <p:cNvSpPr>
            <a:spLocks noChangeShapeType="1"/>
          </p:cNvSpPr>
          <p:nvPr/>
        </p:nvSpPr>
        <p:spPr bwMode="auto">
          <a:xfrm>
            <a:off x="2057400" y="4672013"/>
            <a:ext cx="6183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8709" name="Line 20"/>
          <p:cNvSpPr>
            <a:spLocks noChangeShapeType="1"/>
          </p:cNvSpPr>
          <p:nvPr/>
        </p:nvSpPr>
        <p:spPr bwMode="auto">
          <a:xfrm flipV="1">
            <a:off x="2046288" y="4681538"/>
            <a:ext cx="1587" cy="714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8710" name="Line 21"/>
          <p:cNvSpPr>
            <a:spLocks noChangeShapeType="1"/>
          </p:cNvSpPr>
          <p:nvPr/>
        </p:nvSpPr>
        <p:spPr bwMode="auto">
          <a:xfrm flipV="1">
            <a:off x="2663825" y="4681538"/>
            <a:ext cx="1588" cy="714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8711" name="Line 22"/>
          <p:cNvSpPr>
            <a:spLocks noChangeShapeType="1"/>
          </p:cNvSpPr>
          <p:nvPr/>
        </p:nvSpPr>
        <p:spPr bwMode="auto">
          <a:xfrm flipV="1">
            <a:off x="3281363" y="4681538"/>
            <a:ext cx="1587" cy="714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8712" name="Line 23"/>
          <p:cNvSpPr>
            <a:spLocks noChangeShapeType="1"/>
          </p:cNvSpPr>
          <p:nvPr/>
        </p:nvSpPr>
        <p:spPr bwMode="auto">
          <a:xfrm flipV="1">
            <a:off x="4524375" y="4681538"/>
            <a:ext cx="1588" cy="714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8713" name="Line 24"/>
          <p:cNvSpPr>
            <a:spLocks noChangeShapeType="1"/>
          </p:cNvSpPr>
          <p:nvPr/>
        </p:nvSpPr>
        <p:spPr bwMode="auto">
          <a:xfrm flipV="1">
            <a:off x="5759450" y="4681538"/>
            <a:ext cx="1588" cy="714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8714" name="Line 25"/>
          <p:cNvSpPr>
            <a:spLocks noChangeShapeType="1"/>
          </p:cNvSpPr>
          <p:nvPr/>
        </p:nvSpPr>
        <p:spPr bwMode="auto">
          <a:xfrm flipV="1">
            <a:off x="6376988" y="4681538"/>
            <a:ext cx="1587" cy="714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8715" name="Line 26"/>
          <p:cNvSpPr>
            <a:spLocks noChangeShapeType="1"/>
          </p:cNvSpPr>
          <p:nvPr/>
        </p:nvSpPr>
        <p:spPr bwMode="auto">
          <a:xfrm flipV="1">
            <a:off x="7000875" y="4681538"/>
            <a:ext cx="1588" cy="714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8716" name="Line 27"/>
          <p:cNvSpPr>
            <a:spLocks noChangeShapeType="1"/>
          </p:cNvSpPr>
          <p:nvPr/>
        </p:nvSpPr>
        <p:spPr bwMode="auto">
          <a:xfrm flipV="1">
            <a:off x="7618413" y="4681538"/>
            <a:ext cx="1587" cy="714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8717" name="Oval 28"/>
          <p:cNvSpPr>
            <a:spLocks noChangeArrowheads="1"/>
          </p:cNvSpPr>
          <p:nvPr/>
        </p:nvSpPr>
        <p:spPr bwMode="auto">
          <a:xfrm>
            <a:off x="5080000" y="4432300"/>
            <a:ext cx="114300" cy="107950"/>
          </a:xfrm>
          <a:prstGeom prst="ellipse">
            <a:avLst/>
          </a:prstGeom>
          <a:solidFill>
            <a:srgbClr val="FF0000"/>
          </a:solidFill>
          <a:ln w="7938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8718" name="Oval 29"/>
          <p:cNvSpPr>
            <a:spLocks noChangeArrowheads="1"/>
          </p:cNvSpPr>
          <p:nvPr/>
        </p:nvSpPr>
        <p:spPr bwMode="auto">
          <a:xfrm>
            <a:off x="5697538" y="4587875"/>
            <a:ext cx="114300" cy="107950"/>
          </a:xfrm>
          <a:prstGeom prst="ellipse">
            <a:avLst/>
          </a:prstGeom>
          <a:solidFill>
            <a:srgbClr val="FF0000"/>
          </a:solidFill>
          <a:ln w="7938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8719" name="Oval 30"/>
          <p:cNvSpPr>
            <a:spLocks noChangeArrowheads="1"/>
          </p:cNvSpPr>
          <p:nvPr/>
        </p:nvSpPr>
        <p:spPr bwMode="auto">
          <a:xfrm>
            <a:off x="6315075" y="4618038"/>
            <a:ext cx="114300" cy="106362"/>
          </a:xfrm>
          <a:prstGeom prst="ellipse">
            <a:avLst/>
          </a:prstGeom>
          <a:solidFill>
            <a:srgbClr val="FF0000"/>
          </a:solidFill>
          <a:ln w="7938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8720" name="Oval 31"/>
          <p:cNvSpPr>
            <a:spLocks noChangeArrowheads="1"/>
          </p:cNvSpPr>
          <p:nvPr/>
        </p:nvSpPr>
        <p:spPr bwMode="auto">
          <a:xfrm>
            <a:off x="6940550" y="4624388"/>
            <a:ext cx="114300" cy="106362"/>
          </a:xfrm>
          <a:prstGeom prst="ellipse">
            <a:avLst/>
          </a:prstGeom>
          <a:solidFill>
            <a:srgbClr val="FF0000"/>
          </a:solidFill>
          <a:ln w="7938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8721" name="Oval 32"/>
          <p:cNvSpPr>
            <a:spLocks noChangeArrowheads="1"/>
          </p:cNvSpPr>
          <p:nvPr/>
        </p:nvSpPr>
        <p:spPr bwMode="auto">
          <a:xfrm>
            <a:off x="7558088" y="4624388"/>
            <a:ext cx="114300" cy="106362"/>
          </a:xfrm>
          <a:prstGeom prst="ellipse">
            <a:avLst/>
          </a:prstGeom>
          <a:solidFill>
            <a:srgbClr val="FF0000"/>
          </a:solidFill>
          <a:ln w="7938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8722" name="Oval 33"/>
          <p:cNvSpPr>
            <a:spLocks noChangeArrowheads="1"/>
          </p:cNvSpPr>
          <p:nvPr/>
        </p:nvSpPr>
        <p:spPr bwMode="auto">
          <a:xfrm>
            <a:off x="5392738" y="4567238"/>
            <a:ext cx="114300" cy="107950"/>
          </a:xfrm>
          <a:prstGeom prst="ellipse">
            <a:avLst/>
          </a:prstGeom>
          <a:solidFill>
            <a:srgbClr val="FF0000"/>
          </a:solidFill>
          <a:ln w="7938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8723" name="Oval 34"/>
          <p:cNvSpPr>
            <a:spLocks noChangeArrowheads="1"/>
          </p:cNvSpPr>
          <p:nvPr/>
        </p:nvSpPr>
        <p:spPr bwMode="auto">
          <a:xfrm>
            <a:off x="4462463" y="4203700"/>
            <a:ext cx="114300" cy="107950"/>
          </a:xfrm>
          <a:prstGeom prst="ellipse">
            <a:avLst/>
          </a:prstGeom>
          <a:solidFill>
            <a:srgbClr val="FF0000"/>
          </a:solidFill>
          <a:ln w="7938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8724" name="Oval 35"/>
          <p:cNvSpPr>
            <a:spLocks noChangeArrowheads="1"/>
          </p:cNvSpPr>
          <p:nvPr/>
        </p:nvSpPr>
        <p:spPr bwMode="auto">
          <a:xfrm>
            <a:off x="4149725" y="3613150"/>
            <a:ext cx="114300" cy="106363"/>
          </a:xfrm>
          <a:prstGeom prst="ellipse">
            <a:avLst/>
          </a:prstGeom>
          <a:solidFill>
            <a:srgbClr val="FF0000"/>
          </a:solidFill>
          <a:ln w="7938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8725" name="Oval 36"/>
          <p:cNvSpPr>
            <a:spLocks noChangeArrowheads="1"/>
          </p:cNvSpPr>
          <p:nvPr/>
        </p:nvSpPr>
        <p:spPr bwMode="auto">
          <a:xfrm>
            <a:off x="3844925" y="2608263"/>
            <a:ext cx="114300" cy="106362"/>
          </a:xfrm>
          <a:prstGeom prst="ellipse">
            <a:avLst/>
          </a:prstGeom>
          <a:solidFill>
            <a:srgbClr val="FF0000"/>
          </a:solidFill>
          <a:ln w="7938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8726" name="Rectangle 37"/>
          <p:cNvSpPr>
            <a:spLocks noChangeArrowheads="1"/>
          </p:cNvSpPr>
          <p:nvPr/>
        </p:nvSpPr>
        <p:spPr bwMode="auto">
          <a:xfrm>
            <a:off x="1776413" y="4560888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/>
          </a:p>
        </p:txBody>
      </p:sp>
      <p:sp>
        <p:nvSpPr>
          <p:cNvPr id="498727" name="Rectangle 38"/>
          <p:cNvSpPr>
            <a:spLocks noChangeArrowheads="1"/>
          </p:cNvSpPr>
          <p:nvPr/>
        </p:nvSpPr>
        <p:spPr bwMode="auto">
          <a:xfrm>
            <a:off x="1255713" y="3948113"/>
            <a:ext cx="635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10000</a:t>
            </a:r>
            <a:endParaRPr lang="en-US" altLang="en-US"/>
          </a:p>
        </p:txBody>
      </p:sp>
      <p:sp>
        <p:nvSpPr>
          <p:cNvPr id="498728" name="Rectangle 39"/>
          <p:cNvSpPr>
            <a:spLocks noChangeArrowheads="1"/>
          </p:cNvSpPr>
          <p:nvPr/>
        </p:nvSpPr>
        <p:spPr bwMode="auto">
          <a:xfrm>
            <a:off x="1255713" y="3341688"/>
            <a:ext cx="635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20000</a:t>
            </a:r>
            <a:endParaRPr lang="en-US" altLang="en-US"/>
          </a:p>
        </p:txBody>
      </p:sp>
      <p:sp>
        <p:nvSpPr>
          <p:cNvPr id="498729" name="Rectangle 40"/>
          <p:cNvSpPr>
            <a:spLocks noChangeArrowheads="1"/>
          </p:cNvSpPr>
          <p:nvPr/>
        </p:nvSpPr>
        <p:spPr bwMode="auto">
          <a:xfrm>
            <a:off x="1255713" y="2728913"/>
            <a:ext cx="635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30000</a:t>
            </a:r>
            <a:endParaRPr lang="en-US" altLang="en-US"/>
          </a:p>
        </p:txBody>
      </p:sp>
      <p:sp>
        <p:nvSpPr>
          <p:cNvPr id="498730" name="Rectangle 41"/>
          <p:cNvSpPr>
            <a:spLocks noChangeArrowheads="1"/>
          </p:cNvSpPr>
          <p:nvPr/>
        </p:nvSpPr>
        <p:spPr bwMode="auto">
          <a:xfrm>
            <a:off x="1255713" y="2117725"/>
            <a:ext cx="635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40000</a:t>
            </a:r>
            <a:endParaRPr lang="en-US" altLang="en-US"/>
          </a:p>
        </p:txBody>
      </p:sp>
      <p:sp>
        <p:nvSpPr>
          <p:cNvPr id="498731" name="Rectangle 42"/>
          <p:cNvSpPr>
            <a:spLocks noChangeArrowheads="1"/>
          </p:cNvSpPr>
          <p:nvPr/>
        </p:nvSpPr>
        <p:spPr bwMode="auto">
          <a:xfrm>
            <a:off x="1963738" y="4887913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50</a:t>
            </a:r>
            <a:endParaRPr lang="en-US" altLang="en-US"/>
          </a:p>
        </p:txBody>
      </p:sp>
      <p:sp>
        <p:nvSpPr>
          <p:cNvPr id="498732" name="Rectangle 43"/>
          <p:cNvSpPr>
            <a:spLocks noChangeArrowheads="1"/>
          </p:cNvSpPr>
          <p:nvPr/>
        </p:nvSpPr>
        <p:spPr bwMode="auto">
          <a:xfrm>
            <a:off x="2581275" y="4887913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55</a:t>
            </a:r>
            <a:endParaRPr lang="en-US" altLang="en-US"/>
          </a:p>
        </p:txBody>
      </p:sp>
      <p:sp>
        <p:nvSpPr>
          <p:cNvPr id="498733" name="Rectangle 44"/>
          <p:cNvSpPr>
            <a:spLocks noChangeArrowheads="1"/>
          </p:cNvSpPr>
          <p:nvPr/>
        </p:nvSpPr>
        <p:spPr bwMode="auto">
          <a:xfrm>
            <a:off x="3198813" y="4887913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60</a:t>
            </a:r>
            <a:endParaRPr lang="en-US" altLang="en-US"/>
          </a:p>
        </p:txBody>
      </p:sp>
      <p:sp>
        <p:nvSpPr>
          <p:cNvPr id="498734" name="Rectangle 45"/>
          <p:cNvSpPr>
            <a:spLocks noChangeArrowheads="1"/>
          </p:cNvSpPr>
          <p:nvPr/>
        </p:nvSpPr>
        <p:spPr bwMode="auto">
          <a:xfrm>
            <a:off x="3824288" y="4887913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65</a:t>
            </a:r>
            <a:endParaRPr lang="en-US" altLang="en-US"/>
          </a:p>
        </p:txBody>
      </p:sp>
      <p:sp>
        <p:nvSpPr>
          <p:cNvPr id="498735" name="Rectangle 46"/>
          <p:cNvSpPr>
            <a:spLocks noChangeArrowheads="1"/>
          </p:cNvSpPr>
          <p:nvPr/>
        </p:nvSpPr>
        <p:spPr bwMode="auto">
          <a:xfrm>
            <a:off x="4441825" y="4887913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70</a:t>
            </a:r>
            <a:endParaRPr lang="en-US" altLang="en-US"/>
          </a:p>
        </p:txBody>
      </p:sp>
      <p:sp>
        <p:nvSpPr>
          <p:cNvPr id="498736" name="Rectangle 47"/>
          <p:cNvSpPr>
            <a:spLocks noChangeArrowheads="1"/>
          </p:cNvSpPr>
          <p:nvPr/>
        </p:nvSpPr>
        <p:spPr bwMode="auto">
          <a:xfrm>
            <a:off x="5059363" y="4887913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75</a:t>
            </a:r>
            <a:endParaRPr lang="en-US" altLang="en-US"/>
          </a:p>
        </p:txBody>
      </p:sp>
      <p:sp>
        <p:nvSpPr>
          <p:cNvPr id="498737" name="Rectangle 48"/>
          <p:cNvSpPr>
            <a:spLocks noChangeArrowheads="1"/>
          </p:cNvSpPr>
          <p:nvPr/>
        </p:nvSpPr>
        <p:spPr bwMode="auto">
          <a:xfrm>
            <a:off x="5676900" y="4887913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80</a:t>
            </a:r>
            <a:endParaRPr lang="en-US" altLang="en-US"/>
          </a:p>
        </p:txBody>
      </p:sp>
      <p:sp>
        <p:nvSpPr>
          <p:cNvPr id="498738" name="Rectangle 49"/>
          <p:cNvSpPr>
            <a:spLocks noChangeArrowheads="1"/>
          </p:cNvSpPr>
          <p:nvPr/>
        </p:nvSpPr>
        <p:spPr bwMode="auto">
          <a:xfrm>
            <a:off x="6294438" y="4887913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85</a:t>
            </a:r>
            <a:endParaRPr lang="en-US" altLang="en-US"/>
          </a:p>
        </p:txBody>
      </p:sp>
      <p:sp>
        <p:nvSpPr>
          <p:cNvPr id="498739" name="Rectangle 50"/>
          <p:cNvSpPr>
            <a:spLocks noChangeArrowheads="1"/>
          </p:cNvSpPr>
          <p:nvPr/>
        </p:nvSpPr>
        <p:spPr bwMode="auto">
          <a:xfrm>
            <a:off x="6919913" y="4887913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90</a:t>
            </a:r>
            <a:endParaRPr lang="en-US" altLang="en-US"/>
          </a:p>
        </p:txBody>
      </p:sp>
      <p:sp>
        <p:nvSpPr>
          <p:cNvPr id="498740" name="Rectangle 51"/>
          <p:cNvSpPr>
            <a:spLocks noChangeArrowheads="1"/>
          </p:cNvSpPr>
          <p:nvPr/>
        </p:nvSpPr>
        <p:spPr bwMode="auto">
          <a:xfrm>
            <a:off x="7537450" y="4887913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95</a:t>
            </a:r>
            <a:endParaRPr lang="en-US" altLang="en-US"/>
          </a:p>
        </p:txBody>
      </p:sp>
      <p:sp>
        <p:nvSpPr>
          <p:cNvPr id="498741" name="Rectangle 52"/>
          <p:cNvSpPr>
            <a:spLocks noChangeArrowheads="1"/>
          </p:cNvSpPr>
          <p:nvPr/>
        </p:nvSpPr>
        <p:spPr bwMode="auto">
          <a:xfrm>
            <a:off x="8094663" y="4887913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100</a:t>
            </a:r>
            <a:endParaRPr lang="en-US" altLang="en-US"/>
          </a:p>
        </p:txBody>
      </p:sp>
      <p:sp>
        <p:nvSpPr>
          <p:cNvPr id="498742" name="Rectangle 53"/>
          <p:cNvSpPr>
            <a:spLocks noChangeArrowheads="1"/>
          </p:cNvSpPr>
          <p:nvPr/>
        </p:nvSpPr>
        <p:spPr bwMode="auto">
          <a:xfrm>
            <a:off x="4271963" y="5259388"/>
            <a:ext cx="1849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Temperature (ºC)</a:t>
            </a:r>
            <a:endParaRPr lang="en-US" altLang="en-US"/>
          </a:p>
        </p:txBody>
      </p:sp>
      <p:sp>
        <p:nvSpPr>
          <p:cNvPr id="498743" name="Rectangle 54"/>
          <p:cNvSpPr>
            <a:spLocks noChangeArrowheads="1"/>
          </p:cNvSpPr>
          <p:nvPr/>
        </p:nvSpPr>
        <p:spPr bwMode="auto">
          <a:xfrm rot="-5400000">
            <a:off x="-367506" y="3163094"/>
            <a:ext cx="2501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Transit Time (seconds)</a:t>
            </a:r>
            <a:endParaRPr lang="en-US" altLang="en-US"/>
          </a:p>
        </p:txBody>
      </p:sp>
      <p:sp>
        <p:nvSpPr>
          <p:cNvPr id="498744" name="Text Box 55"/>
          <p:cNvSpPr txBox="1">
            <a:spLocks noChangeArrowheads="1"/>
          </p:cNvSpPr>
          <p:nvPr/>
        </p:nvSpPr>
        <p:spPr bwMode="auto">
          <a:xfrm>
            <a:off x="2971800" y="1884363"/>
            <a:ext cx="2514600" cy="3667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dirty="0"/>
              <a:t>Glass Transition Region</a:t>
            </a:r>
          </a:p>
        </p:txBody>
      </p:sp>
      <p:sp>
        <p:nvSpPr>
          <p:cNvPr id="498745" name="Line 56"/>
          <p:cNvSpPr>
            <a:spLocks noChangeShapeType="1"/>
          </p:cNvSpPr>
          <p:nvPr/>
        </p:nvSpPr>
        <p:spPr bwMode="auto">
          <a:xfrm flipV="1">
            <a:off x="3898900" y="4678363"/>
            <a:ext cx="1588" cy="714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8746" name="Line 57"/>
          <p:cNvSpPr>
            <a:spLocks noChangeShapeType="1"/>
          </p:cNvSpPr>
          <p:nvPr/>
        </p:nvSpPr>
        <p:spPr bwMode="auto">
          <a:xfrm flipV="1">
            <a:off x="5145088" y="4668838"/>
            <a:ext cx="1587" cy="714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8747" name="Text Box 58"/>
          <p:cNvSpPr txBox="1">
            <a:spLocks noChangeArrowheads="1"/>
          </p:cNvSpPr>
          <p:nvPr/>
        </p:nvSpPr>
        <p:spPr bwMode="auto">
          <a:xfrm>
            <a:off x="304800" y="4572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3333FF"/>
                </a:solidFill>
                <a:latin typeface="Arial" panose="020B0604020202020204" pitchFamily="34" charset="0"/>
              </a:rPr>
              <a:t>Temperature Dependence of Diffusion in a Polymer Film </a:t>
            </a:r>
          </a:p>
        </p:txBody>
      </p:sp>
      <p:sp>
        <p:nvSpPr>
          <p:cNvPr id="498748" name="Text Box 59"/>
          <p:cNvSpPr txBox="1">
            <a:spLocks noChangeArrowheads="1"/>
          </p:cNvSpPr>
          <p:nvPr/>
        </p:nvSpPr>
        <p:spPr bwMode="auto">
          <a:xfrm>
            <a:off x="6400800" y="2743200"/>
            <a:ext cx="127476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>
                <a:latin typeface="Century Gothic" panose="020B0502020202020204" pitchFamily="34" charset="0"/>
              </a:rPr>
              <a:t>Tg = 70 ºC</a:t>
            </a:r>
          </a:p>
        </p:txBody>
      </p:sp>
      <p:sp>
        <p:nvSpPr>
          <p:cNvPr id="498749" name="Rectangle 60"/>
          <p:cNvSpPr>
            <a:spLocks noChangeArrowheads="1"/>
          </p:cNvSpPr>
          <p:nvPr/>
        </p:nvSpPr>
        <p:spPr bwMode="auto">
          <a:xfrm>
            <a:off x="3976688" y="5943600"/>
            <a:ext cx="123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D </a:t>
            </a:r>
            <a:r>
              <a:rPr lang="en-US" altLang="en-US">
                <a:sym typeface="Symbol" panose="05050102010706020507" pitchFamily="18" charset="2"/>
              </a:rPr>
              <a:t></a:t>
            </a:r>
            <a:r>
              <a:rPr lang="en-US" altLang="en-US"/>
              <a:t> L</a:t>
            </a:r>
            <a:r>
              <a:rPr lang="en-US" altLang="en-US" baseline="30000"/>
              <a:t>2</a:t>
            </a:r>
            <a:r>
              <a:rPr lang="en-US" altLang="en-US"/>
              <a:t>/t</a:t>
            </a:r>
          </a:p>
        </p:txBody>
      </p:sp>
    </p:spTree>
    <p:extLst>
      <p:ext uri="{BB962C8B-B14F-4D97-AF65-F5344CB8AC3E}">
        <p14:creationId xmlns:p14="http://schemas.microsoft.com/office/powerpoint/2010/main" val="33518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Slide Number Placeholder 1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597769-5026-4A15-9CF6-78C92FDD3399}" type="slidenum">
              <a:rPr lang="en-US" altLang="zh-TW" sz="1400">
                <a:solidFill>
                  <a:srgbClr val="CC6600"/>
                </a:solidFill>
              </a:rPr>
              <a:pPr/>
              <a:t>17</a:t>
            </a:fld>
            <a:endParaRPr lang="en-US" altLang="zh-TW" sz="1400">
              <a:solidFill>
                <a:srgbClr val="CC6600"/>
              </a:solidFill>
            </a:endParaRPr>
          </a:p>
        </p:txBody>
      </p:sp>
      <p:graphicFrame>
        <p:nvGraphicFramePr>
          <p:cNvPr id="500739" name="Object 2"/>
          <p:cNvGraphicFramePr>
            <a:graphicFrameLocks noChangeAspect="1"/>
          </p:cNvGraphicFramePr>
          <p:nvPr/>
        </p:nvGraphicFramePr>
        <p:xfrm>
          <a:off x="914400" y="914400"/>
          <a:ext cx="7162800" cy="493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2" name="Worksheet" r:id="rId4" imgW="7696674" imgH="5502114" progId="Excel.Sheet.8">
                  <p:embed/>
                </p:oleObj>
              </mc:Choice>
              <mc:Fallback>
                <p:oleObj name="Worksheet" r:id="rId4" imgW="7696674" imgH="5502114" progId="Excel.Sheet.8">
                  <p:embed/>
                  <p:pic>
                    <p:nvPicPr>
                      <p:cNvPr id="5007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14400"/>
                        <a:ext cx="7162800" cy="493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0740" name="Text Box 3"/>
          <p:cNvSpPr txBox="1">
            <a:spLocks noChangeArrowheads="1"/>
          </p:cNvSpPr>
          <p:nvPr/>
        </p:nvSpPr>
        <p:spPr bwMode="auto">
          <a:xfrm>
            <a:off x="2346325" y="2209800"/>
            <a:ext cx="2301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D = 3x10</a:t>
            </a:r>
            <a:r>
              <a:rPr lang="en-US" altLang="en-US" baseline="30000"/>
              <a:t>-4</a:t>
            </a:r>
            <a:r>
              <a:rPr lang="en-US" altLang="en-US"/>
              <a:t> </a:t>
            </a:r>
            <a:r>
              <a:rPr lang="en-US" altLang="en-US">
                <a:latin typeface="Symbol" panose="05050102010706020507" pitchFamily="18" charset="2"/>
              </a:rPr>
              <a:t>m</a:t>
            </a:r>
            <a:r>
              <a:rPr lang="en-US" altLang="en-US"/>
              <a:t>m</a:t>
            </a:r>
            <a:r>
              <a:rPr lang="en-US" altLang="en-US" baseline="30000"/>
              <a:t>2</a:t>
            </a:r>
            <a:r>
              <a:rPr lang="en-US" altLang="en-US"/>
              <a:t>/s</a:t>
            </a:r>
          </a:p>
        </p:txBody>
      </p:sp>
      <p:sp>
        <p:nvSpPr>
          <p:cNvPr id="500741" name="Text Box 4"/>
          <p:cNvSpPr txBox="1">
            <a:spLocks noChangeArrowheads="1"/>
          </p:cNvSpPr>
          <p:nvPr/>
        </p:nvSpPr>
        <p:spPr bwMode="auto">
          <a:xfrm>
            <a:off x="1312863" y="471488"/>
            <a:ext cx="62753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rgbClr val="3333FF"/>
                </a:solidFill>
                <a:latin typeface="Arial" panose="020B0604020202020204" pitchFamily="34" charset="0"/>
              </a:rPr>
              <a:t>Fickian</a:t>
            </a:r>
            <a:r>
              <a:rPr lang="en-US" altLang="en-US" sz="2800" b="1" dirty="0">
                <a:solidFill>
                  <a:srgbClr val="3333FF"/>
                </a:solidFill>
                <a:latin typeface="Arial" panose="020B0604020202020204" pitchFamily="34" charset="0"/>
              </a:rPr>
              <a:t> Diffusion Above Polymer </a:t>
            </a:r>
            <a:r>
              <a:rPr lang="en-US" altLang="en-US" sz="2800" b="1" dirty="0" err="1">
                <a:solidFill>
                  <a:srgbClr val="3333FF"/>
                </a:solidFill>
                <a:latin typeface="Arial" panose="020B0604020202020204" pitchFamily="34" charset="0"/>
              </a:rPr>
              <a:t>Tg</a:t>
            </a:r>
            <a:endParaRPr lang="en-US" altLang="en-US" sz="2800" b="1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4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Slide Number Placeholder 1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9826A1-CC02-44D9-99BC-FE98B111E8D6}" type="slidenum">
              <a:rPr lang="en-US" altLang="zh-TW" sz="1400">
                <a:solidFill>
                  <a:srgbClr val="CC6600"/>
                </a:solidFill>
              </a:rPr>
              <a:pPr/>
              <a:t>18</a:t>
            </a:fld>
            <a:endParaRPr lang="en-US" altLang="zh-TW" sz="1400">
              <a:solidFill>
                <a:srgbClr val="CC6600"/>
              </a:solidFill>
            </a:endParaRPr>
          </a:p>
        </p:txBody>
      </p:sp>
      <p:sp>
        <p:nvSpPr>
          <p:cNvPr id="502787" name="Text Box 2"/>
          <p:cNvSpPr txBox="1">
            <a:spLocks noChangeArrowheads="1"/>
          </p:cNvSpPr>
          <p:nvPr/>
        </p:nvSpPr>
        <p:spPr bwMode="auto">
          <a:xfrm>
            <a:off x="2263775" y="334963"/>
            <a:ext cx="4919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latin typeface="Arial" panose="020B0604020202020204" pitchFamily="34" charset="0"/>
              </a:rPr>
              <a:t>Acid Diffusion in PHOST</a:t>
            </a:r>
          </a:p>
        </p:txBody>
      </p:sp>
      <p:sp>
        <p:nvSpPr>
          <p:cNvPr id="502788" name="Rectangle 3"/>
          <p:cNvSpPr>
            <a:spLocks noChangeArrowheads="1"/>
          </p:cNvSpPr>
          <p:nvPr/>
        </p:nvSpPr>
        <p:spPr bwMode="auto">
          <a:xfrm>
            <a:off x="5181600" y="1827213"/>
            <a:ext cx="3573463" cy="3351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2789" name="Line 4"/>
          <p:cNvSpPr>
            <a:spLocks noChangeShapeType="1"/>
          </p:cNvSpPr>
          <p:nvPr/>
        </p:nvSpPr>
        <p:spPr bwMode="auto">
          <a:xfrm>
            <a:off x="5181600" y="24384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90" name="Text Box 5"/>
          <p:cNvSpPr txBox="1">
            <a:spLocks noChangeArrowheads="1"/>
          </p:cNvSpPr>
          <p:nvPr/>
        </p:nvSpPr>
        <p:spPr bwMode="auto">
          <a:xfrm>
            <a:off x="5257800" y="1905000"/>
            <a:ext cx="85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T (Cº)</a:t>
            </a:r>
          </a:p>
        </p:txBody>
      </p:sp>
      <p:sp>
        <p:nvSpPr>
          <p:cNvPr id="502791" name="Text Box 6"/>
          <p:cNvSpPr txBox="1">
            <a:spLocks noChangeArrowheads="1"/>
          </p:cNvSpPr>
          <p:nvPr/>
        </p:nvSpPr>
        <p:spPr bwMode="auto">
          <a:xfrm>
            <a:off x="5167313" y="5354638"/>
            <a:ext cx="368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/>
              <a:t>*Values For Nonaflic Acid in PHOST</a:t>
            </a:r>
          </a:p>
        </p:txBody>
      </p:sp>
      <p:sp>
        <p:nvSpPr>
          <p:cNvPr id="502792" name="Line 7"/>
          <p:cNvSpPr>
            <a:spLocks noChangeShapeType="1"/>
          </p:cNvSpPr>
          <p:nvPr/>
        </p:nvSpPr>
        <p:spPr bwMode="auto">
          <a:xfrm>
            <a:off x="6096000" y="1871663"/>
            <a:ext cx="0" cy="333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93" name="Text Box 8"/>
          <p:cNvSpPr txBox="1">
            <a:spLocks noChangeArrowheads="1"/>
          </p:cNvSpPr>
          <p:nvPr/>
        </p:nvSpPr>
        <p:spPr bwMode="auto">
          <a:xfrm>
            <a:off x="6096000" y="1905000"/>
            <a:ext cx="1252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D (</a:t>
            </a:r>
            <a:r>
              <a:rPr lang="en-US" altLang="en-US" sz="2000">
                <a:latin typeface="Symbol" panose="05050102010706020507" pitchFamily="18" charset="2"/>
              </a:rPr>
              <a:t>m</a:t>
            </a:r>
            <a:r>
              <a:rPr lang="en-US" altLang="en-US" sz="2000">
                <a:latin typeface="Arial" panose="020B0604020202020204" pitchFamily="34" charset="0"/>
              </a:rPr>
              <a:t>m</a:t>
            </a:r>
            <a:r>
              <a:rPr lang="en-US" altLang="en-US" sz="2000" baseline="30000">
                <a:latin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</a:rPr>
              <a:t>/s)</a:t>
            </a:r>
          </a:p>
        </p:txBody>
      </p:sp>
      <p:sp>
        <p:nvSpPr>
          <p:cNvPr id="502794" name="Line 9"/>
          <p:cNvSpPr>
            <a:spLocks noChangeShapeType="1"/>
          </p:cNvSpPr>
          <p:nvPr/>
        </p:nvSpPr>
        <p:spPr bwMode="auto">
          <a:xfrm>
            <a:off x="7315200" y="1828800"/>
            <a:ext cx="0" cy="3354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95" name="Text Box 10"/>
          <p:cNvSpPr txBox="1">
            <a:spLocks noChangeArrowheads="1"/>
          </p:cNvSpPr>
          <p:nvPr/>
        </p:nvSpPr>
        <p:spPr bwMode="auto">
          <a:xfrm>
            <a:off x="7467600" y="1905000"/>
            <a:ext cx="1030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Method</a:t>
            </a:r>
          </a:p>
        </p:txBody>
      </p:sp>
      <p:sp>
        <p:nvSpPr>
          <p:cNvPr id="502796" name="Text Box 11"/>
          <p:cNvSpPr txBox="1">
            <a:spLocks noChangeArrowheads="1"/>
          </p:cNvSpPr>
          <p:nvPr/>
        </p:nvSpPr>
        <p:spPr bwMode="auto">
          <a:xfrm>
            <a:off x="5257800" y="2438400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185</a:t>
            </a:r>
          </a:p>
        </p:txBody>
      </p:sp>
      <p:sp>
        <p:nvSpPr>
          <p:cNvPr id="502797" name="Text Box 12"/>
          <p:cNvSpPr txBox="1">
            <a:spLocks noChangeArrowheads="1"/>
          </p:cNvSpPr>
          <p:nvPr/>
        </p:nvSpPr>
        <p:spPr bwMode="auto">
          <a:xfrm>
            <a:off x="5257800" y="2819400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180</a:t>
            </a:r>
          </a:p>
        </p:txBody>
      </p:sp>
      <p:sp>
        <p:nvSpPr>
          <p:cNvPr id="502798" name="Text Box 13"/>
          <p:cNvSpPr txBox="1">
            <a:spLocks noChangeArrowheads="1"/>
          </p:cNvSpPr>
          <p:nvPr/>
        </p:nvSpPr>
        <p:spPr bwMode="auto">
          <a:xfrm>
            <a:off x="5259388" y="3581400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170</a:t>
            </a:r>
          </a:p>
        </p:txBody>
      </p:sp>
      <p:sp>
        <p:nvSpPr>
          <p:cNvPr id="502799" name="Text Box 14"/>
          <p:cNvSpPr txBox="1">
            <a:spLocks noChangeArrowheads="1"/>
          </p:cNvSpPr>
          <p:nvPr/>
        </p:nvSpPr>
        <p:spPr bwMode="auto">
          <a:xfrm>
            <a:off x="5257800" y="3200400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175</a:t>
            </a:r>
          </a:p>
        </p:txBody>
      </p:sp>
      <p:sp>
        <p:nvSpPr>
          <p:cNvPr id="502800" name="Text Box 15"/>
          <p:cNvSpPr txBox="1">
            <a:spLocks noChangeArrowheads="1"/>
          </p:cNvSpPr>
          <p:nvPr/>
        </p:nvSpPr>
        <p:spPr bwMode="auto">
          <a:xfrm>
            <a:off x="5257800" y="3962400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165</a:t>
            </a:r>
          </a:p>
        </p:txBody>
      </p:sp>
      <p:sp>
        <p:nvSpPr>
          <p:cNvPr id="502801" name="Text Box 16"/>
          <p:cNvSpPr txBox="1">
            <a:spLocks noChangeArrowheads="1"/>
          </p:cNvSpPr>
          <p:nvPr/>
        </p:nvSpPr>
        <p:spPr bwMode="auto">
          <a:xfrm>
            <a:off x="5257800" y="4343400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150</a:t>
            </a:r>
          </a:p>
        </p:txBody>
      </p:sp>
      <p:sp>
        <p:nvSpPr>
          <p:cNvPr id="502802" name="Text Box 17"/>
          <p:cNvSpPr txBox="1">
            <a:spLocks noChangeArrowheads="1"/>
          </p:cNvSpPr>
          <p:nvPr/>
        </p:nvSpPr>
        <p:spPr bwMode="auto">
          <a:xfrm>
            <a:off x="5257800" y="4724400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140</a:t>
            </a:r>
          </a:p>
        </p:txBody>
      </p:sp>
      <p:sp>
        <p:nvSpPr>
          <p:cNvPr id="502803" name="Text Box 18"/>
          <p:cNvSpPr txBox="1">
            <a:spLocks noChangeArrowheads="1"/>
          </p:cNvSpPr>
          <p:nvPr/>
        </p:nvSpPr>
        <p:spPr bwMode="auto">
          <a:xfrm>
            <a:off x="5867400" y="1295400"/>
            <a:ext cx="256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latin typeface="Arial" panose="020B0604020202020204" pitchFamily="34" charset="0"/>
              </a:rPr>
              <a:t>Summary</a:t>
            </a:r>
            <a:r>
              <a:rPr lang="en-US" altLang="en-US" b="1"/>
              <a:t> </a:t>
            </a:r>
            <a:r>
              <a:rPr lang="en-US" altLang="en-US" b="1">
                <a:latin typeface="Arial" panose="020B0604020202020204" pitchFamily="34" charset="0"/>
              </a:rPr>
              <a:t>Table*</a:t>
            </a:r>
            <a:endParaRPr lang="en-US" altLang="en-US" b="1"/>
          </a:p>
        </p:txBody>
      </p:sp>
      <p:sp>
        <p:nvSpPr>
          <p:cNvPr id="502804" name="Line 19"/>
          <p:cNvSpPr>
            <a:spLocks noChangeShapeType="1"/>
          </p:cNvSpPr>
          <p:nvPr/>
        </p:nvSpPr>
        <p:spPr bwMode="auto">
          <a:xfrm>
            <a:off x="5181600" y="28194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05" name="Line 20"/>
          <p:cNvSpPr>
            <a:spLocks noChangeShapeType="1"/>
          </p:cNvSpPr>
          <p:nvPr/>
        </p:nvSpPr>
        <p:spPr bwMode="auto">
          <a:xfrm>
            <a:off x="5181600" y="32004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06" name="Line 21"/>
          <p:cNvSpPr>
            <a:spLocks noChangeShapeType="1"/>
          </p:cNvSpPr>
          <p:nvPr/>
        </p:nvSpPr>
        <p:spPr bwMode="auto">
          <a:xfrm>
            <a:off x="5181600" y="35814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07" name="Line 22"/>
          <p:cNvSpPr>
            <a:spLocks noChangeShapeType="1"/>
          </p:cNvSpPr>
          <p:nvPr/>
        </p:nvSpPr>
        <p:spPr bwMode="auto">
          <a:xfrm>
            <a:off x="5181600" y="39624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08" name="Line 23"/>
          <p:cNvSpPr>
            <a:spLocks noChangeShapeType="1"/>
          </p:cNvSpPr>
          <p:nvPr/>
        </p:nvSpPr>
        <p:spPr bwMode="auto">
          <a:xfrm>
            <a:off x="5181600" y="43434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09" name="Line 24"/>
          <p:cNvSpPr>
            <a:spLocks noChangeShapeType="1"/>
          </p:cNvSpPr>
          <p:nvPr/>
        </p:nvSpPr>
        <p:spPr bwMode="auto">
          <a:xfrm>
            <a:off x="5181600" y="47244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10" name="Line 25"/>
          <p:cNvSpPr>
            <a:spLocks noChangeShapeType="1"/>
          </p:cNvSpPr>
          <p:nvPr/>
        </p:nvSpPr>
        <p:spPr bwMode="auto">
          <a:xfrm>
            <a:off x="5181600" y="51816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11" name="Text Box 26"/>
          <p:cNvSpPr txBox="1">
            <a:spLocks noChangeArrowheads="1"/>
          </p:cNvSpPr>
          <p:nvPr/>
        </p:nvSpPr>
        <p:spPr bwMode="auto">
          <a:xfrm>
            <a:off x="7391400" y="4343400"/>
            <a:ext cx="1260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</a:rPr>
              <a:t>extrapolation</a:t>
            </a:r>
          </a:p>
        </p:txBody>
      </p:sp>
      <p:sp>
        <p:nvSpPr>
          <p:cNvPr id="502812" name="Text Box 27"/>
          <p:cNvSpPr txBox="1">
            <a:spLocks noChangeArrowheads="1"/>
          </p:cNvSpPr>
          <p:nvPr/>
        </p:nvSpPr>
        <p:spPr bwMode="auto">
          <a:xfrm>
            <a:off x="7391400" y="4800600"/>
            <a:ext cx="1328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</a:rPr>
              <a:t>extrapolation!</a:t>
            </a:r>
          </a:p>
        </p:txBody>
      </p:sp>
      <p:sp>
        <p:nvSpPr>
          <p:cNvPr id="502813" name="Text Box 28"/>
          <p:cNvSpPr txBox="1">
            <a:spLocks noChangeArrowheads="1"/>
          </p:cNvSpPr>
          <p:nvPr/>
        </p:nvSpPr>
        <p:spPr bwMode="auto">
          <a:xfrm>
            <a:off x="7391400" y="4038600"/>
            <a:ext cx="1227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direct measure</a:t>
            </a:r>
          </a:p>
        </p:txBody>
      </p:sp>
      <p:sp>
        <p:nvSpPr>
          <p:cNvPr id="502814" name="Text Box 29"/>
          <p:cNvSpPr txBox="1">
            <a:spLocks noChangeArrowheads="1"/>
          </p:cNvSpPr>
          <p:nvPr/>
        </p:nvSpPr>
        <p:spPr bwMode="auto">
          <a:xfrm>
            <a:off x="7391400" y="3657600"/>
            <a:ext cx="1227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direct measure</a:t>
            </a:r>
          </a:p>
        </p:txBody>
      </p:sp>
      <p:sp>
        <p:nvSpPr>
          <p:cNvPr id="502815" name="Text Box 30"/>
          <p:cNvSpPr txBox="1">
            <a:spLocks noChangeArrowheads="1"/>
          </p:cNvSpPr>
          <p:nvPr/>
        </p:nvSpPr>
        <p:spPr bwMode="auto">
          <a:xfrm>
            <a:off x="7391400" y="3200400"/>
            <a:ext cx="1227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direct measure</a:t>
            </a:r>
          </a:p>
        </p:txBody>
      </p:sp>
      <p:sp>
        <p:nvSpPr>
          <p:cNvPr id="502816" name="Text Box 31"/>
          <p:cNvSpPr txBox="1">
            <a:spLocks noChangeArrowheads="1"/>
          </p:cNvSpPr>
          <p:nvPr/>
        </p:nvSpPr>
        <p:spPr bwMode="auto">
          <a:xfrm>
            <a:off x="7391400" y="2819400"/>
            <a:ext cx="1227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direct measure</a:t>
            </a:r>
          </a:p>
        </p:txBody>
      </p:sp>
      <p:sp>
        <p:nvSpPr>
          <p:cNvPr id="502817" name="Text Box 32"/>
          <p:cNvSpPr txBox="1">
            <a:spLocks noChangeArrowheads="1"/>
          </p:cNvSpPr>
          <p:nvPr/>
        </p:nvSpPr>
        <p:spPr bwMode="auto">
          <a:xfrm>
            <a:off x="7391400" y="2438400"/>
            <a:ext cx="1227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direct measure</a:t>
            </a:r>
          </a:p>
        </p:txBody>
      </p:sp>
      <p:sp>
        <p:nvSpPr>
          <p:cNvPr id="502818" name="Text Box 33"/>
          <p:cNvSpPr txBox="1">
            <a:spLocks noChangeArrowheads="1"/>
          </p:cNvSpPr>
          <p:nvPr/>
        </p:nvSpPr>
        <p:spPr bwMode="auto">
          <a:xfrm>
            <a:off x="6218238" y="2438400"/>
            <a:ext cx="1084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1.0 x10</a:t>
            </a:r>
            <a:r>
              <a:rPr lang="en-US" altLang="en-US" sz="2000" baseline="30000"/>
              <a:t>-3</a:t>
            </a:r>
            <a:endParaRPr lang="en-US" altLang="en-US" sz="2000"/>
          </a:p>
        </p:txBody>
      </p:sp>
      <p:sp>
        <p:nvSpPr>
          <p:cNvPr id="502819" name="Text Box 34"/>
          <p:cNvSpPr txBox="1">
            <a:spLocks noChangeArrowheads="1"/>
          </p:cNvSpPr>
          <p:nvPr/>
        </p:nvSpPr>
        <p:spPr bwMode="auto">
          <a:xfrm>
            <a:off x="6218238" y="3581400"/>
            <a:ext cx="1084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2.6 x10</a:t>
            </a:r>
            <a:r>
              <a:rPr lang="en-US" altLang="en-US" sz="2000" baseline="30000"/>
              <a:t>-5</a:t>
            </a:r>
            <a:endParaRPr lang="en-US" altLang="en-US" sz="2000"/>
          </a:p>
        </p:txBody>
      </p:sp>
      <p:sp>
        <p:nvSpPr>
          <p:cNvPr id="502820" name="Text Box 35"/>
          <p:cNvSpPr txBox="1">
            <a:spLocks noChangeArrowheads="1"/>
          </p:cNvSpPr>
          <p:nvPr/>
        </p:nvSpPr>
        <p:spPr bwMode="auto">
          <a:xfrm>
            <a:off x="6218238" y="2803525"/>
            <a:ext cx="1084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2.6 x10</a:t>
            </a:r>
            <a:r>
              <a:rPr lang="en-US" altLang="en-US" sz="2000" baseline="30000"/>
              <a:t>-4</a:t>
            </a:r>
            <a:endParaRPr lang="en-US" altLang="en-US" sz="2000"/>
          </a:p>
        </p:txBody>
      </p:sp>
      <p:sp>
        <p:nvSpPr>
          <p:cNvPr id="502821" name="Text Box 36"/>
          <p:cNvSpPr txBox="1">
            <a:spLocks noChangeArrowheads="1"/>
          </p:cNvSpPr>
          <p:nvPr/>
        </p:nvSpPr>
        <p:spPr bwMode="auto">
          <a:xfrm>
            <a:off x="6218238" y="3184525"/>
            <a:ext cx="1084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8.7 x10</a:t>
            </a:r>
            <a:r>
              <a:rPr lang="en-US" altLang="en-US" sz="2000" baseline="30000"/>
              <a:t>-5</a:t>
            </a:r>
            <a:endParaRPr lang="en-US" altLang="en-US" sz="2000"/>
          </a:p>
        </p:txBody>
      </p:sp>
      <p:sp>
        <p:nvSpPr>
          <p:cNvPr id="502822" name="Text Box 37"/>
          <p:cNvSpPr txBox="1">
            <a:spLocks noChangeArrowheads="1"/>
          </p:cNvSpPr>
          <p:nvPr/>
        </p:nvSpPr>
        <p:spPr bwMode="auto">
          <a:xfrm>
            <a:off x="6218238" y="3962400"/>
            <a:ext cx="1084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6.5 x10</a:t>
            </a:r>
            <a:r>
              <a:rPr lang="en-US" altLang="en-US" sz="2000" baseline="30000"/>
              <a:t>-6</a:t>
            </a:r>
            <a:endParaRPr lang="en-US" altLang="en-US" sz="2000"/>
          </a:p>
        </p:txBody>
      </p:sp>
      <p:sp>
        <p:nvSpPr>
          <p:cNvPr id="502823" name="Text Box 38"/>
          <p:cNvSpPr txBox="1">
            <a:spLocks noChangeArrowheads="1"/>
          </p:cNvSpPr>
          <p:nvPr/>
        </p:nvSpPr>
        <p:spPr bwMode="auto">
          <a:xfrm>
            <a:off x="6218238" y="4343400"/>
            <a:ext cx="1084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1.6 x10</a:t>
            </a:r>
            <a:r>
              <a:rPr lang="en-US" altLang="en-US" sz="2000" baseline="30000"/>
              <a:t>-7</a:t>
            </a:r>
            <a:endParaRPr lang="en-US" altLang="en-US" sz="2000"/>
          </a:p>
        </p:txBody>
      </p:sp>
      <p:sp>
        <p:nvSpPr>
          <p:cNvPr id="502824" name="Text Box 39"/>
          <p:cNvSpPr txBox="1">
            <a:spLocks noChangeArrowheads="1"/>
          </p:cNvSpPr>
          <p:nvPr/>
        </p:nvSpPr>
        <p:spPr bwMode="auto">
          <a:xfrm>
            <a:off x="6218238" y="4784725"/>
            <a:ext cx="1084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1.3 x10</a:t>
            </a:r>
            <a:r>
              <a:rPr lang="en-US" altLang="en-US" sz="2000" baseline="30000"/>
              <a:t>-8</a:t>
            </a:r>
            <a:endParaRPr lang="en-US" altLang="en-US" sz="2000"/>
          </a:p>
        </p:txBody>
      </p:sp>
      <p:graphicFrame>
        <p:nvGraphicFramePr>
          <p:cNvPr id="502825" name="Object 40"/>
          <p:cNvGraphicFramePr>
            <a:graphicFrameLocks noChangeAspect="1"/>
          </p:cNvGraphicFramePr>
          <p:nvPr/>
        </p:nvGraphicFramePr>
        <p:xfrm>
          <a:off x="346075" y="1562100"/>
          <a:ext cx="4703763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6" name="Worksheet" r:id="rId4" imgW="4715324" imgH="4124620" progId="Excel.Sheet.8">
                  <p:embed/>
                </p:oleObj>
              </mc:Choice>
              <mc:Fallback>
                <p:oleObj name="Worksheet" r:id="rId4" imgW="4715324" imgH="4124620" progId="Excel.Sheet.8">
                  <p:embed/>
                  <p:pic>
                    <p:nvPicPr>
                      <p:cNvPr id="502825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1562100"/>
                        <a:ext cx="4703763" cy="4127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826" name="Rectangle 41"/>
          <p:cNvSpPr>
            <a:spLocks noChangeArrowheads="1"/>
          </p:cNvSpPr>
          <p:nvPr/>
        </p:nvSpPr>
        <p:spPr bwMode="auto">
          <a:xfrm>
            <a:off x="968375" y="1074738"/>
            <a:ext cx="418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latin typeface="Arial" panose="020B0604020202020204" pitchFamily="34" charset="0"/>
              </a:rPr>
              <a:t>Transit Time vs T</a:t>
            </a:r>
            <a:r>
              <a:rPr lang="en-US" altLang="en-US" b="1" baseline="-25000">
                <a:latin typeface="Arial" panose="020B0604020202020204" pitchFamily="34" charset="0"/>
              </a:rPr>
              <a:t>bake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502827" name="Line 42"/>
          <p:cNvSpPr>
            <a:spLocks noChangeShapeType="1"/>
          </p:cNvSpPr>
          <p:nvPr/>
        </p:nvSpPr>
        <p:spPr bwMode="auto">
          <a:xfrm flipV="1">
            <a:off x="2527300" y="1879600"/>
            <a:ext cx="0" cy="2794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828" name="Text Box 43"/>
          <p:cNvSpPr txBox="1">
            <a:spLocks noChangeArrowheads="1"/>
          </p:cNvSpPr>
          <p:nvPr/>
        </p:nvSpPr>
        <p:spPr bwMode="auto">
          <a:xfrm>
            <a:off x="2422525" y="1609725"/>
            <a:ext cx="1090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Century Gothic" panose="020B0502020202020204" pitchFamily="34" charset="0"/>
              </a:rPr>
              <a:t>T</a:t>
            </a:r>
            <a:r>
              <a:rPr lang="en-US" altLang="en-US" sz="1400" b="1" baseline="-25000">
                <a:solidFill>
                  <a:srgbClr val="FF0000"/>
                </a:solidFill>
                <a:latin typeface="Century Gothic" panose="020B0502020202020204" pitchFamily="34" charset="0"/>
              </a:rPr>
              <a:t>g</a:t>
            </a:r>
            <a:r>
              <a:rPr lang="en-US" altLang="en-US" sz="1400" b="1">
                <a:solidFill>
                  <a:srgbClr val="FF0000"/>
                </a:solidFill>
                <a:latin typeface="Century Gothic" panose="020B0502020202020204" pitchFamily="34" charset="0"/>
              </a:rPr>
              <a:t> = 170 ºC</a:t>
            </a:r>
            <a:endParaRPr lang="en-US" altLang="en-US" sz="1400" b="1" baseline="-2500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28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Slide Number Placeholder 1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37D94B-314B-4DAB-8728-C7B94D17DA8E}" type="slidenum">
              <a:rPr lang="en-US" altLang="zh-TW" sz="1400">
                <a:solidFill>
                  <a:srgbClr val="CC6600"/>
                </a:solidFill>
              </a:rPr>
              <a:pPr/>
              <a:t>19</a:t>
            </a:fld>
            <a:endParaRPr lang="en-US" altLang="zh-TW" sz="1400">
              <a:solidFill>
                <a:srgbClr val="CC6600"/>
              </a:solidFill>
            </a:endParaRPr>
          </a:p>
        </p:txBody>
      </p:sp>
      <p:sp>
        <p:nvSpPr>
          <p:cNvPr id="504835" name="Text Box 2"/>
          <p:cNvSpPr txBox="1">
            <a:spLocks noChangeArrowheads="1"/>
          </p:cNvSpPr>
          <p:nvPr/>
        </p:nvSpPr>
        <p:spPr bwMode="auto">
          <a:xfrm>
            <a:off x="1422400" y="165100"/>
            <a:ext cx="6891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latin typeface="Arial" panose="020B0604020202020204" pitchFamily="34" charset="0"/>
              </a:rPr>
              <a:t>Reaction Front Propagation Hypothesis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504836" name="Oval 3"/>
          <p:cNvSpPr>
            <a:spLocks noChangeArrowheads="1"/>
          </p:cNvSpPr>
          <p:nvPr/>
        </p:nvSpPr>
        <p:spPr bwMode="auto">
          <a:xfrm>
            <a:off x="5434013" y="5238750"/>
            <a:ext cx="220662" cy="200025"/>
          </a:xfrm>
          <a:prstGeom prst="ellips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4837" name="Oval 4"/>
          <p:cNvSpPr>
            <a:spLocks noChangeArrowheads="1"/>
          </p:cNvSpPr>
          <p:nvPr/>
        </p:nvSpPr>
        <p:spPr bwMode="auto">
          <a:xfrm>
            <a:off x="5421313" y="4892675"/>
            <a:ext cx="209550" cy="2063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4838" name="Text Box 5"/>
          <p:cNvSpPr txBox="1">
            <a:spLocks noChangeArrowheads="1"/>
          </p:cNvSpPr>
          <p:nvPr/>
        </p:nvSpPr>
        <p:spPr bwMode="auto">
          <a:xfrm>
            <a:off x="5646738" y="4810125"/>
            <a:ext cx="294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/>
              <a:t>- Active (mobile) acid molecules</a:t>
            </a:r>
            <a:endParaRPr lang="en-US" altLang="en-US" b="1"/>
          </a:p>
        </p:txBody>
      </p:sp>
      <p:sp>
        <p:nvSpPr>
          <p:cNvPr id="504839" name="Text Box 6"/>
          <p:cNvSpPr txBox="1">
            <a:spLocks noChangeArrowheads="1"/>
          </p:cNvSpPr>
          <p:nvPr/>
        </p:nvSpPr>
        <p:spPr bwMode="auto">
          <a:xfrm>
            <a:off x="5646738" y="5170488"/>
            <a:ext cx="3321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/>
              <a:t>- Inactive (immobile) acid molecules</a:t>
            </a:r>
            <a:endParaRPr lang="en-US" altLang="en-US" b="1"/>
          </a:p>
        </p:txBody>
      </p:sp>
      <p:sp>
        <p:nvSpPr>
          <p:cNvPr id="504840" name="Rectangle 7"/>
          <p:cNvSpPr>
            <a:spLocks noChangeArrowheads="1"/>
          </p:cNvSpPr>
          <p:nvPr/>
        </p:nvSpPr>
        <p:spPr bwMode="auto">
          <a:xfrm>
            <a:off x="5484813" y="2209800"/>
            <a:ext cx="257175" cy="43815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PerspectiveFront"/>
            <a:lightRig rig="legacyFlat3" dir="t"/>
          </a:scene3d>
          <a:sp3d extrusionH="887400" prstMaterial="legacyPlastic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4841" name="Rectangle 8"/>
          <p:cNvSpPr>
            <a:spLocks noChangeArrowheads="1"/>
          </p:cNvSpPr>
          <p:nvPr/>
        </p:nvSpPr>
        <p:spPr bwMode="auto">
          <a:xfrm>
            <a:off x="5484813" y="3276600"/>
            <a:ext cx="257175" cy="43815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effectLst/>
          <a:scene3d>
            <a:camera prst="legacyPerspectiveFront"/>
            <a:lightRig rig="legacyFlat3" dir="t"/>
          </a:scene3d>
          <a:sp3d extrusionH="887400" prstMaterial="legacyPlastic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4842" name="Rectangle 9"/>
          <p:cNvSpPr>
            <a:spLocks noChangeArrowheads="1"/>
          </p:cNvSpPr>
          <p:nvPr/>
        </p:nvSpPr>
        <p:spPr bwMode="auto">
          <a:xfrm>
            <a:off x="5484813" y="3790950"/>
            <a:ext cx="257175" cy="438150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effectLst/>
          <a:scene3d>
            <a:camera prst="legacyPerspectiveFront"/>
            <a:lightRig rig="legacyFlat3" dir="t"/>
          </a:scene3d>
          <a:sp3d extrusionH="887400" prstMaterial="legacyPlastic">
            <a:bevelT w="13500" h="13500" prst="angle"/>
            <a:bevelB w="13500" h="13500" prst="angle"/>
            <a:extrusionClr>
              <a:srgbClr val="99CCFF"/>
            </a:extrusionClr>
            <a:contourClr>
              <a:srgbClr val="99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4843" name="Rectangle 10"/>
          <p:cNvSpPr>
            <a:spLocks noChangeArrowheads="1"/>
          </p:cNvSpPr>
          <p:nvPr/>
        </p:nvSpPr>
        <p:spPr bwMode="auto">
          <a:xfrm>
            <a:off x="5484813" y="2743200"/>
            <a:ext cx="257175" cy="43815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PerspectiveFront"/>
            <a:lightRig rig="legacyFlat3" dir="t"/>
          </a:scene3d>
          <a:sp3d extrusionH="887400" prstMaterial="legacyPlastic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4844" name="Text Box 11"/>
          <p:cNvSpPr txBox="1">
            <a:spLocks noChangeArrowheads="1"/>
          </p:cNvSpPr>
          <p:nvPr/>
        </p:nvSpPr>
        <p:spPr bwMode="auto">
          <a:xfrm>
            <a:off x="5721350" y="2266950"/>
            <a:ext cx="321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/>
              <a:t>High acid concentration region</a:t>
            </a:r>
          </a:p>
        </p:txBody>
      </p:sp>
      <p:sp>
        <p:nvSpPr>
          <p:cNvPr id="504845" name="Text Box 12"/>
          <p:cNvSpPr txBox="1">
            <a:spLocks noChangeArrowheads="1"/>
          </p:cNvSpPr>
          <p:nvPr/>
        </p:nvSpPr>
        <p:spPr bwMode="auto">
          <a:xfrm>
            <a:off x="5740400" y="2800350"/>
            <a:ext cx="154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/>
              <a:t>Reaction zone</a:t>
            </a:r>
          </a:p>
        </p:txBody>
      </p:sp>
      <p:sp>
        <p:nvSpPr>
          <p:cNvPr id="504846" name="Text Box 13"/>
          <p:cNvSpPr txBox="1">
            <a:spLocks noChangeArrowheads="1"/>
          </p:cNvSpPr>
          <p:nvPr/>
        </p:nvSpPr>
        <p:spPr bwMode="auto">
          <a:xfrm>
            <a:off x="5797550" y="3352800"/>
            <a:ext cx="295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/>
              <a:t>Reacted region (Bias region)</a:t>
            </a:r>
          </a:p>
        </p:txBody>
      </p:sp>
      <p:sp>
        <p:nvSpPr>
          <p:cNvPr id="504847" name="Text Box 14"/>
          <p:cNvSpPr txBox="1">
            <a:spLocks noChangeArrowheads="1"/>
          </p:cNvSpPr>
          <p:nvPr/>
        </p:nvSpPr>
        <p:spPr bwMode="auto">
          <a:xfrm>
            <a:off x="5727700" y="3848100"/>
            <a:ext cx="203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/>
              <a:t>Unreacted region</a:t>
            </a:r>
          </a:p>
        </p:txBody>
      </p:sp>
      <p:grpSp>
        <p:nvGrpSpPr>
          <p:cNvPr id="504848" name="Group 15"/>
          <p:cNvGrpSpPr>
            <a:grpSpLocks/>
          </p:cNvGrpSpPr>
          <p:nvPr/>
        </p:nvGrpSpPr>
        <p:grpSpPr bwMode="auto">
          <a:xfrm>
            <a:off x="608013" y="2781300"/>
            <a:ext cx="4205287" cy="1662113"/>
            <a:chOff x="383" y="1752"/>
            <a:chExt cx="2649" cy="1047"/>
          </a:xfrm>
        </p:grpSpPr>
        <p:sp>
          <p:nvSpPr>
            <p:cNvPr id="504896" name="Text Box 16"/>
            <p:cNvSpPr txBox="1">
              <a:spLocks noChangeArrowheads="1"/>
            </p:cNvSpPr>
            <p:nvPr/>
          </p:nvSpPr>
          <p:spPr bwMode="auto">
            <a:xfrm>
              <a:off x="744" y="2568"/>
              <a:ext cx="1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 b="1"/>
                <a:t>Ignition of Reaction Front</a:t>
              </a:r>
            </a:p>
          </p:txBody>
        </p:sp>
        <p:sp>
          <p:nvSpPr>
            <p:cNvPr id="504897" name="Rectangle 17"/>
            <p:cNvSpPr>
              <a:spLocks noChangeArrowheads="1"/>
            </p:cNvSpPr>
            <p:nvPr/>
          </p:nvSpPr>
          <p:spPr bwMode="auto">
            <a:xfrm>
              <a:off x="383" y="2144"/>
              <a:ext cx="522" cy="444"/>
            </a:xfrm>
            <a:prstGeom prst="rect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FF0000"/>
              </a:extrusionClr>
              <a:contourClr>
                <a:srgbClr val="FF00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98" name="Rectangle 18"/>
            <p:cNvSpPr>
              <a:spLocks noChangeArrowheads="1"/>
            </p:cNvSpPr>
            <p:nvPr/>
          </p:nvSpPr>
          <p:spPr bwMode="auto">
            <a:xfrm>
              <a:off x="1213" y="2144"/>
              <a:ext cx="1420" cy="444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99CCFF"/>
              </a:extrusionClr>
              <a:contourClr>
                <a:srgbClr val="99CC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99" name="Rectangle 19"/>
            <p:cNvSpPr>
              <a:spLocks noChangeArrowheads="1"/>
            </p:cNvSpPr>
            <p:nvPr/>
          </p:nvSpPr>
          <p:spPr bwMode="auto">
            <a:xfrm>
              <a:off x="851" y="2144"/>
              <a:ext cx="362" cy="444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900" name="Oval 20"/>
            <p:cNvSpPr>
              <a:spLocks noChangeArrowheads="1"/>
            </p:cNvSpPr>
            <p:nvPr/>
          </p:nvSpPr>
          <p:spPr bwMode="auto">
            <a:xfrm>
              <a:off x="1564" y="1832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901" name="Oval 21"/>
            <p:cNvSpPr>
              <a:spLocks noChangeArrowheads="1"/>
            </p:cNvSpPr>
            <p:nvPr/>
          </p:nvSpPr>
          <p:spPr bwMode="auto">
            <a:xfrm>
              <a:off x="1460" y="1767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902" name="Oval 22"/>
            <p:cNvSpPr>
              <a:spLocks noChangeArrowheads="1"/>
            </p:cNvSpPr>
            <p:nvPr/>
          </p:nvSpPr>
          <p:spPr bwMode="auto">
            <a:xfrm flipH="1">
              <a:off x="1116" y="1903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903" name="Oval 23"/>
            <p:cNvSpPr>
              <a:spLocks noChangeArrowheads="1"/>
            </p:cNvSpPr>
            <p:nvPr/>
          </p:nvSpPr>
          <p:spPr bwMode="auto">
            <a:xfrm>
              <a:off x="988" y="2022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904" name="Oval 24"/>
            <p:cNvSpPr>
              <a:spLocks noChangeArrowheads="1"/>
            </p:cNvSpPr>
            <p:nvPr/>
          </p:nvSpPr>
          <p:spPr bwMode="auto">
            <a:xfrm flipH="1">
              <a:off x="1440" y="2190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905" name="Oval 25"/>
            <p:cNvSpPr>
              <a:spLocks noChangeArrowheads="1"/>
            </p:cNvSpPr>
            <p:nvPr/>
          </p:nvSpPr>
          <p:spPr bwMode="auto">
            <a:xfrm>
              <a:off x="920" y="2199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906" name="Oval 26"/>
            <p:cNvSpPr>
              <a:spLocks noChangeArrowheads="1"/>
            </p:cNvSpPr>
            <p:nvPr/>
          </p:nvSpPr>
          <p:spPr bwMode="auto">
            <a:xfrm flipH="1">
              <a:off x="1376" y="1906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907" name="Oval 27"/>
            <p:cNvSpPr>
              <a:spLocks noChangeArrowheads="1"/>
            </p:cNvSpPr>
            <p:nvPr/>
          </p:nvSpPr>
          <p:spPr bwMode="auto">
            <a:xfrm>
              <a:off x="1252" y="2397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908" name="Oval 28"/>
            <p:cNvSpPr>
              <a:spLocks noChangeArrowheads="1"/>
            </p:cNvSpPr>
            <p:nvPr/>
          </p:nvSpPr>
          <p:spPr bwMode="auto">
            <a:xfrm flipH="1">
              <a:off x="1536" y="2021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909" name="Oval 29"/>
            <p:cNvSpPr>
              <a:spLocks noChangeArrowheads="1"/>
            </p:cNvSpPr>
            <p:nvPr/>
          </p:nvSpPr>
          <p:spPr bwMode="auto">
            <a:xfrm>
              <a:off x="876" y="2359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910" name="Oval 30"/>
            <p:cNvSpPr>
              <a:spLocks noChangeArrowheads="1"/>
            </p:cNvSpPr>
            <p:nvPr/>
          </p:nvSpPr>
          <p:spPr bwMode="auto">
            <a:xfrm flipH="1">
              <a:off x="1569" y="2158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911" name="Oval 31"/>
            <p:cNvSpPr>
              <a:spLocks noChangeArrowheads="1"/>
            </p:cNvSpPr>
            <p:nvPr/>
          </p:nvSpPr>
          <p:spPr bwMode="auto">
            <a:xfrm>
              <a:off x="1204" y="1994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912" name="Oval 32"/>
            <p:cNvSpPr>
              <a:spLocks noChangeArrowheads="1"/>
            </p:cNvSpPr>
            <p:nvPr/>
          </p:nvSpPr>
          <p:spPr bwMode="auto">
            <a:xfrm>
              <a:off x="1460" y="2064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913" name="Oval 33"/>
            <p:cNvSpPr>
              <a:spLocks noChangeArrowheads="1"/>
            </p:cNvSpPr>
            <p:nvPr/>
          </p:nvSpPr>
          <p:spPr bwMode="auto">
            <a:xfrm flipH="1">
              <a:off x="1280" y="2272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914" name="Oval 34"/>
            <p:cNvSpPr>
              <a:spLocks noChangeArrowheads="1"/>
            </p:cNvSpPr>
            <p:nvPr/>
          </p:nvSpPr>
          <p:spPr bwMode="auto">
            <a:xfrm>
              <a:off x="1496" y="1905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915" name="Oval 35"/>
            <p:cNvSpPr>
              <a:spLocks noChangeArrowheads="1"/>
            </p:cNvSpPr>
            <p:nvPr/>
          </p:nvSpPr>
          <p:spPr bwMode="auto">
            <a:xfrm flipH="1">
              <a:off x="1392" y="2307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916" name="Oval 36"/>
            <p:cNvSpPr>
              <a:spLocks noChangeArrowheads="1"/>
            </p:cNvSpPr>
            <p:nvPr/>
          </p:nvSpPr>
          <p:spPr bwMode="auto">
            <a:xfrm flipH="1">
              <a:off x="1148" y="2074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917" name="Oval 37"/>
            <p:cNvSpPr>
              <a:spLocks noChangeArrowheads="1"/>
            </p:cNvSpPr>
            <p:nvPr/>
          </p:nvSpPr>
          <p:spPr bwMode="auto">
            <a:xfrm>
              <a:off x="1256" y="1752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918" name="Oval 38"/>
            <p:cNvSpPr>
              <a:spLocks noChangeArrowheads="1"/>
            </p:cNvSpPr>
            <p:nvPr/>
          </p:nvSpPr>
          <p:spPr bwMode="auto">
            <a:xfrm>
              <a:off x="1260" y="1843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919" name="Oval 39"/>
            <p:cNvSpPr>
              <a:spLocks noChangeArrowheads="1"/>
            </p:cNvSpPr>
            <p:nvPr/>
          </p:nvSpPr>
          <p:spPr bwMode="auto">
            <a:xfrm flipH="1">
              <a:off x="1004" y="2294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920" name="Oval 40"/>
            <p:cNvSpPr>
              <a:spLocks noChangeArrowheads="1"/>
            </p:cNvSpPr>
            <p:nvPr/>
          </p:nvSpPr>
          <p:spPr bwMode="auto">
            <a:xfrm>
              <a:off x="1132" y="2371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921" name="Oval 41"/>
            <p:cNvSpPr>
              <a:spLocks noChangeArrowheads="1"/>
            </p:cNvSpPr>
            <p:nvPr/>
          </p:nvSpPr>
          <p:spPr bwMode="auto">
            <a:xfrm flipH="1">
              <a:off x="932" y="2479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922" name="Oval 42"/>
            <p:cNvSpPr>
              <a:spLocks noChangeArrowheads="1"/>
            </p:cNvSpPr>
            <p:nvPr/>
          </p:nvSpPr>
          <p:spPr bwMode="auto">
            <a:xfrm>
              <a:off x="1120" y="2178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923" name="Oval 43"/>
            <p:cNvSpPr>
              <a:spLocks noChangeArrowheads="1"/>
            </p:cNvSpPr>
            <p:nvPr/>
          </p:nvSpPr>
          <p:spPr bwMode="auto">
            <a:xfrm flipH="1">
              <a:off x="1344" y="2095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924" name="Oval 44"/>
            <p:cNvSpPr>
              <a:spLocks noChangeArrowheads="1"/>
            </p:cNvSpPr>
            <p:nvPr/>
          </p:nvSpPr>
          <p:spPr bwMode="auto">
            <a:xfrm flipH="1">
              <a:off x="1088" y="2484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925" name="Line 45"/>
            <p:cNvSpPr>
              <a:spLocks noChangeShapeType="1"/>
            </p:cNvSpPr>
            <p:nvPr/>
          </p:nvSpPr>
          <p:spPr bwMode="auto">
            <a:xfrm>
              <a:off x="1217" y="2145"/>
              <a:ext cx="408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926" name="Line 46"/>
            <p:cNvSpPr>
              <a:spLocks noChangeShapeType="1"/>
            </p:cNvSpPr>
            <p:nvPr/>
          </p:nvSpPr>
          <p:spPr bwMode="auto">
            <a:xfrm flipV="1">
              <a:off x="1618" y="2178"/>
              <a:ext cx="1414" cy="0"/>
            </a:xfrm>
            <a:prstGeom prst="line">
              <a:avLst/>
            </a:prstGeom>
            <a:noFill/>
            <a:ln w="9525">
              <a:solidFill>
                <a:srgbClr val="75BAFF">
                  <a:alpha val="50195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4849" name="Group 47"/>
          <p:cNvGrpSpPr>
            <a:grpSpLocks/>
          </p:cNvGrpSpPr>
          <p:nvPr/>
        </p:nvGrpSpPr>
        <p:grpSpPr bwMode="auto">
          <a:xfrm>
            <a:off x="608013" y="4743450"/>
            <a:ext cx="4205287" cy="1662113"/>
            <a:chOff x="383" y="2988"/>
            <a:chExt cx="2649" cy="1047"/>
          </a:xfrm>
        </p:grpSpPr>
        <p:sp>
          <p:nvSpPr>
            <p:cNvPr id="504857" name="Rectangle 48"/>
            <p:cNvSpPr>
              <a:spLocks noChangeArrowheads="1"/>
            </p:cNvSpPr>
            <p:nvPr/>
          </p:nvSpPr>
          <p:spPr bwMode="auto">
            <a:xfrm>
              <a:off x="1700" y="3393"/>
              <a:ext cx="933" cy="439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99CCFF"/>
              </a:extrusionClr>
              <a:contourClr>
                <a:srgbClr val="99CC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58" name="Rectangle 49"/>
            <p:cNvSpPr>
              <a:spLocks noChangeArrowheads="1"/>
            </p:cNvSpPr>
            <p:nvPr/>
          </p:nvSpPr>
          <p:spPr bwMode="auto">
            <a:xfrm>
              <a:off x="383" y="3388"/>
              <a:ext cx="522" cy="444"/>
            </a:xfrm>
            <a:prstGeom prst="rect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FF0000"/>
              </a:extrusionClr>
              <a:contourClr>
                <a:srgbClr val="FF00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59" name="Rectangle 50"/>
            <p:cNvSpPr>
              <a:spLocks noChangeArrowheads="1"/>
            </p:cNvSpPr>
            <p:nvPr/>
          </p:nvSpPr>
          <p:spPr bwMode="auto">
            <a:xfrm>
              <a:off x="899" y="3388"/>
              <a:ext cx="552" cy="444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60" name="Rectangle 51"/>
            <p:cNvSpPr>
              <a:spLocks noChangeArrowheads="1"/>
            </p:cNvSpPr>
            <p:nvPr/>
          </p:nvSpPr>
          <p:spPr bwMode="auto">
            <a:xfrm>
              <a:off x="1451" y="3388"/>
              <a:ext cx="249" cy="444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61" name="Oval 52"/>
            <p:cNvSpPr>
              <a:spLocks noChangeArrowheads="1"/>
            </p:cNvSpPr>
            <p:nvPr/>
          </p:nvSpPr>
          <p:spPr bwMode="auto">
            <a:xfrm>
              <a:off x="2034" y="3068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62" name="Oval 53"/>
            <p:cNvSpPr>
              <a:spLocks noChangeArrowheads="1"/>
            </p:cNvSpPr>
            <p:nvPr/>
          </p:nvSpPr>
          <p:spPr bwMode="auto">
            <a:xfrm>
              <a:off x="1930" y="3003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63" name="Oval 54"/>
            <p:cNvSpPr>
              <a:spLocks noChangeArrowheads="1"/>
            </p:cNvSpPr>
            <p:nvPr/>
          </p:nvSpPr>
          <p:spPr bwMode="auto">
            <a:xfrm flipH="1">
              <a:off x="1586" y="3139"/>
              <a:ext cx="27" cy="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64" name="Oval 55"/>
            <p:cNvSpPr>
              <a:spLocks noChangeArrowheads="1"/>
            </p:cNvSpPr>
            <p:nvPr/>
          </p:nvSpPr>
          <p:spPr bwMode="auto">
            <a:xfrm flipH="1">
              <a:off x="1762" y="3190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65" name="Oval 56"/>
            <p:cNvSpPr>
              <a:spLocks noChangeArrowheads="1"/>
            </p:cNvSpPr>
            <p:nvPr/>
          </p:nvSpPr>
          <p:spPr bwMode="auto">
            <a:xfrm>
              <a:off x="1722" y="3633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66" name="Oval 57"/>
            <p:cNvSpPr>
              <a:spLocks noChangeArrowheads="1"/>
            </p:cNvSpPr>
            <p:nvPr/>
          </p:nvSpPr>
          <p:spPr bwMode="auto">
            <a:xfrm flipH="1">
              <a:off x="2042" y="3328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67" name="Oval 58"/>
            <p:cNvSpPr>
              <a:spLocks noChangeArrowheads="1"/>
            </p:cNvSpPr>
            <p:nvPr/>
          </p:nvSpPr>
          <p:spPr bwMode="auto">
            <a:xfrm flipH="1">
              <a:off x="1870" y="3460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68" name="Oval 59"/>
            <p:cNvSpPr>
              <a:spLocks noChangeArrowheads="1"/>
            </p:cNvSpPr>
            <p:nvPr/>
          </p:nvSpPr>
          <p:spPr bwMode="auto">
            <a:xfrm flipH="1">
              <a:off x="1618" y="3310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69" name="Oval 60"/>
            <p:cNvSpPr>
              <a:spLocks noChangeArrowheads="1"/>
            </p:cNvSpPr>
            <p:nvPr/>
          </p:nvSpPr>
          <p:spPr bwMode="auto">
            <a:xfrm>
              <a:off x="1726" y="2988"/>
              <a:ext cx="27" cy="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70" name="Oval 61"/>
            <p:cNvSpPr>
              <a:spLocks noChangeArrowheads="1"/>
            </p:cNvSpPr>
            <p:nvPr/>
          </p:nvSpPr>
          <p:spPr bwMode="auto">
            <a:xfrm>
              <a:off x="1790" y="3067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71" name="Oval 62"/>
            <p:cNvSpPr>
              <a:spLocks noChangeArrowheads="1"/>
            </p:cNvSpPr>
            <p:nvPr/>
          </p:nvSpPr>
          <p:spPr bwMode="auto">
            <a:xfrm>
              <a:off x="1602" y="3607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72" name="Oval 63"/>
            <p:cNvSpPr>
              <a:spLocks noChangeArrowheads="1"/>
            </p:cNvSpPr>
            <p:nvPr/>
          </p:nvSpPr>
          <p:spPr bwMode="auto">
            <a:xfrm>
              <a:off x="1599" y="3459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73" name="Oval 64"/>
            <p:cNvSpPr>
              <a:spLocks noChangeArrowheads="1"/>
            </p:cNvSpPr>
            <p:nvPr/>
          </p:nvSpPr>
          <p:spPr bwMode="auto">
            <a:xfrm flipH="1">
              <a:off x="1898" y="3262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74" name="Oval 65"/>
            <p:cNvSpPr>
              <a:spLocks noChangeArrowheads="1"/>
            </p:cNvSpPr>
            <p:nvPr/>
          </p:nvSpPr>
          <p:spPr bwMode="auto">
            <a:xfrm flipH="1">
              <a:off x="1558" y="3720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75" name="Oval 66"/>
            <p:cNvSpPr>
              <a:spLocks noChangeArrowheads="1"/>
            </p:cNvSpPr>
            <p:nvPr/>
          </p:nvSpPr>
          <p:spPr bwMode="auto">
            <a:xfrm>
              <a:off x="1518" y="3080"/>
              <a:ext cx="27" cy="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76" name="Oval 67"/>
            <p:cNvSpPr>
              <a:spLocks noChangeArrowheads="1"/>
            </p:cNvSpPr>
            <p:nvPr/>
          </p:nvSpPr>
          <p:spPr bwMode="auto">
            <a:xfrm>
              <a:off x="1414" y="3015"/>
              <a:ext cx="27" cy="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77" name="Oval 68"/>
            <p:cNvSpPr>
              <a:spLocks noChangeArrowheads="1"/>
            </p:cNvSpPr>
            <p:nvPr/>
          </p:nvSpPr>
          <p:spPr bwMode="auto">
            <a:xfrm flipH="1">
              <a:off x="1394" y="3438"/>
              <a:ext cx="27" cy="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78" name="Oval 69"/>
            <p:cNvSpPr>
              <a:spLocks noChangeArrowheads="1"/>
            </p:cNvSpPr>
            <p:nvPr/>
          </p:nvSpPr>
          <p:spPr bwMode="auto">
            <a:xfrm flipH="1">
              <a:off x="1330" y="3154"/>
              <a:ext cx="27" cy="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79" name="Oval 70"/>
            <p:cNvSpPr>
              <a:spLocks noChangeArrowheads="1"/>
            </p:cNvSpPr>
            <p:nvPr/>
          </p:nvSpPr>
          <p:spPr bwMode="auto">
            <a:xfrm>
              <a:off x="1287" y="3672"/>
              <a:ext cx="27" cy="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80" name="Oval 71"/>
            <p:cNvSpPr>
              <a:spLocks noChangeArrowheads="1"/>
            </p:cNvSpPr>
            <p:nvPr/>
          </p:nvSpPr>
          <p:spPr bwMode="auto">
            <a:xfrm flipH="1">
              <a:off x="1490" y="3269"/>
              <a:ext cx="27" cy="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81" name="Oval 72"/>
            <p:cNvSpPr>
              <a:spLocks noChangeArrowheads="1"/>
            </p:cNvSpPr>
            <p:nvPr/>
          </p:nvSpPr>
          <p:spPr bwMode="auto">
            <a:xfrm flipH="1">
              <a:off x="1526" y="3385"/>
              <a:ext cx="27" cy="3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82" name="Oval 73"/>
            <p:cNvSpPr>
              <a:spLocks noChangeArrowheads="1"/>
            </p:cNvSpPr>
            <p:nvPr/>
          </p:nvSpPr>
          <p:spPr bwMode="auto">
            <a:xfrm>
              <a:off x="1158" y="3242"/>
              <a:ext cx="27" cy="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83" name="Oval 74"/>
            <p:cNvSpPr>
              <a:spLocks noChangeArrowheads="1"/>
            </p:cNvSpPr>
            <p:nvPr/>
          </p:nvSpPr>
          <p:spPr bwMode="auto">
            <a:xfrm>
              <a:off x="1414" y="3312"/>
              <a:ext cx="27" cy="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84" name="Oval 75"/>
            <p:cNvSpPr>
              <a:spLocks noChangeArrowheads="1"/>
            </p:cNvSpPr>
            <p:nvPr/>
          </p:nvSpPr>
          <p:spPr bwMode="auto">
            <a:xfrm flipH="1">
              <a:off x="1234" y="3520"/>
              <a:ext cx="27" cy="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85" name="Oval 76"/>
            <p:cNvSpPr>
              <a:spLocks noChangeArrowheads="1"/>
            </p:cNvSpPr>
            <p:nvPr/>
          </p:nvSpPr>
          <p:spPr bwMode="auto">
            <a:xfrm>
              <a:off x="1450" y="3153"/>
              <a:ext cx="27" cy="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86" name="Oval 77"/>
            <p:cNvSpPr>
              <a:spLocks noChangeArrowheads="1"/>
            </p:cNvSpPr>
            <p:nvPr/>
          </p:nvSpPr>
          <p:spPr bwMode="auto">
            <a:xfrm flipH="1">
              <a:off x="1346" y="3555"/>
              <a:ext cx="27" cy="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87" name="Oval 78"/>
            <p:cNvSpPr>
              <a:spLocks noChangeArrowheads="1"/>
            </p:cNvSpPr>
            <p:nvPr/>
          </p:nvSpPr>
          <p:spPr bwMode="auto">
            <a:xfrm flipH="1">
              <a:off x="1102" y="3322"/>
              <a:ext cx="27" cy="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88" name="Oval 79"/>
            <p:cNvSpPr>
              <a:spLocks noChangeArrowheads="1"/>
            </p:cNvSpPr>
            <p:nvPr/>
          </p:nvSpPr>
          <p:spPr bwMode="auto">
            <a:xfrm>
              <a:off x="1214" y="3091"/>
              <a:ext cx="27" cy="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89" name="Oval 80"/>
            <p:cNvSpPr>
              <a:spLocks noChangeArrowheads="1"/>
            </p:cNvSpPr>
            <p:nvPr/>
          </p:nvSpPr>
          <p:spPr bwMode="auto">
            <a:xfrm>
              <a:off x="1086" y="3619"/>
              <a:ext cx="27" cy="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90" name="Oval 81"/>
            <p:cNvSpPr>
              <a:spLocks noChangeArrowheads="1"/>
            </p:cNvSpPr>
            <p:nvPr/>
          </p:nvSpPr>
          <p:spPr bwMode="auto">
            <a:xfrm>
              <a:off x="1011" y="3480"/>
              <a:ext cx="27" cy="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91" name="Oval 82"/>
            <p:cNvSpPr>
              <a:spLocks noChangeArrowheads="1"/>
            </p:cNvSpPr>
            <p:nvPr/>
          </p:nvSpPr>
          <p:spPr bwMode="auto">
            <a:xfrm flipH="1">
              <a:off x="1298" y="3358"/>
              <a:ext cx="27" cy="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92" name="Oval 83"/>
            <p:cNvSpPr>
              <a:spLocks noChangeArrowheads="1"/>
            </p:cNvSpPr>
            <p:nvPr/>
          </p:nvSpPr>
          <p:spPr bwMode="auto">
            <a:xfrm flipH="1">
              <a:off x="1042" y="3732"/>
              <a:ext cx="27" cy="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4893" name="Text Box 84"/>
            <p:cNvSpPr txBox="1">
              <a:spLocks noChangeArrowheads="1"/>
            </p:cNvSpPr>
            <p:nvPr/>
          </p:nvSpPr>
          <p:spPr bwMode="auto">
            <a:xfrm>
              <a:off x="700" y="3804"/>
              <a:ext cx="18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 b="1"/>
                <a:t>Gradual Depletion of Front</a:t>
              </a:r>
            </a:p>
          </p:txBody>
        </p:sp>
        <p:sp>
          <p:nvSpPr>
            <p:cNvPr id="504894" name="Line 85"/>
            <p:cNvSpPr>
              <a:spLocks noChangeShapeType="1"/>
            </p:cNvSpPr>
            <p:nvPr/>
          </p:nvSpPr>
          <p:spPr bwMode="auto">
            <a:xfrm>
              <a:off x="1700" y="3393"/>
              <a:ext cx="408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895" name="Line 86"/>
            <p:cNvSpPr>
              <a:spLocks noChangeShapeType="1"/>
            </p:cNvSpPr>
            <p:nvPr/>
          </p:nvSpPr>
          <p:spPr bwMode="auto">
            <a:xfrm flipV="1">
              <a:off x="2098" y="3423"/>
              <a:ext cx="934" cy="0"/>
            </a:xfrm>
            <a:prstGeom prst="line">
              <a:avLst/>
            </a:prstGeom>
            <a:noFill/>
            <a:ln w="9525">
              <a:solidFill>
                <a:srgbClr val="75BAFF">
                  <a:alpha val="50195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4850" name="Group 87"/>
          <p:cNvGrpSpPr>
            <a:grpSpLocks/>
          </p:cNvGrpSpPr>
          <p:nvPr/>
        </p:nvGrpSpPr>
        <p:grpSpPr bwMode="auto">
          <a:xfrm>
            <a:off x="608013" y="1466850"/>
            <a:ext cx="4292600" cy="1014413"/>
            <a:chOff x="383" y="924"/>
            <a:chExt cx="2704" cy="639"/>
          </a:xfrm>
        </p:grpSpPr>
        <p:grpSp>
          <p:nvGrpSpPr>
            <p:cNvPr id="504851" name="Group 88"/>
            <p:cNvGrpSpPr>
              <a:grpSpLocks/>
            </p:cNvGrpSpPr>
            <p:nvPr/>
          </p:nvGrpSpPr>
          <p:grpSpPr bwMode="auto">
            <a:xfrm>
              <a:off x="383" y="924"/>
              <a:ext cx="2296" cy="444"/>
              <a:chOff x="421" y="1188"/>
              <a:chExt cx="2296" cy="444"/>
            </a:xfrm>
          </p:grpSpPr>
          <p:sp>
            <p:nvSpPr>
              <p:cNvPr id="504855" name="Rectangle 89"/>
              <p:cNvSpPr>
                <a:spLocks noChangeArrowheads="1"/>
              </p:cNvSpPr>
              <p:nvPr/>
            </p:nvSpPr>
            <p:spPr bwMode="auto">
              <a:xfrm>
                <a:off x="942" y="1188"/>
                <a:ext cx="1775" cy="444"/>
              </a:xfrm>
              <a:prstGeom prst="rect">
                <a:avLst/>
              </a:prstGeom>
              <a:solidFill>
                <a:srgbClr val="99CC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l"/>
              </a:scene3d>
              <a:sp3d extrusionH="1801800" prstMaterial="legacyPlastic">
                <a:bevelT w="13500" h="13500" prst="angle"/>
                <a:bevelB w="13500" h="13500" prst="angle"/>
                <a:extrusionClr>
                  <a:srgbClr val="99CCFF"/>
                </a:extrusionClr>
                <a:contourClr>
                  <a:srgbClr val="99CC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4856" name="Rectangle 90"/>
              <p:cNvSpPr>
                <a:spLocks noChangeArrowheads="1"/>
              </p:cNvSpPr>
              <p:nvPr/>
            </p:nvSpPr>
            <p:spPr bwMode="auto">
              <a:xfrm>
                <a:off x="421" y="1188"/>
                <a:ext cx="522" cy="444"/>
              </a:xfrm>
              <a:prstGeom prst="rect">
                <a:avLst/>
              </a:prstGeom>
              <a:solidFill>
                <a:srgbClr val="FF00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l"/>
              </a:scene3d>
              <a:sp3d extrusionH="1801800" prstMaterial="legacyPlastic">
                <a:bevelT w="13500" h="13500" prst="angle"/>
                <a:bevelB w="13500" h="13500" prst="angle"/>
                <a:extrusionClr>
                  <a:srgbClr val="FF0000"/>
                </a:extrusionClr>
                <a:contourClr>
                  <a:srgbClr val="FF00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04852" name="Text Box 91"/>
            <p:cNvSpPr txBox="1">
              <a:spLocks noChangeArrowheads="1"/>
            </p:cNvSpPr>
            <p:nvPr/>
          </p:nvSpPr>
          <p:spPr bwMode="auto">
            <a:xfrm>
              <a:off x="1060" y="1332"/>
              <a:ext cx="11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 b="1"/>
                <a:t>Initial Condition</a:t>
              </a:r>
            </a:p>
          </p:txBody>
        </p:sp>
        <p:sp>
          <p:nvSpPr>
            <p:cNvPr id="504853" name="Line 92"/>
            <p:cNvSpPr>
              <a:spLocks noChangeShapeType="1"/>
            </p:cNvSpPr>
            <p:nvPr/>
          </p:nvSpPr>
          <p:spPr bwMode="auto">
            <a:xfrm>
              <a:off x="911" y="924"/>
              <a:ext cx="408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854" name="Line 93"/>
            <p:cNvSpPr>
              <a:spLocks noChangeShapeType="1"/>
            </p:cNvSpPr>
            <p:nvPr/>
          </p:nvSpPr>
          <p:spPr bwMode="auto">
            <a:xfrm flipV="1">
              <a:off x="1310" y="960"/>
              <a:ext cx="1777" cy="0"/>
            </a:xfrm>
            <a:prstGeom prst="line">
              <a:avLst/>
            </a:prstGeom>
            <a:noFill/>
            <a:ln w="9525">
              <a:solidFill>
                <a:srgbClr val="75BAFF">
                  <a:alpha val="50195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57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461" y="89543"/>
            <a:ext cx="3145328" cy="1325563"/>
          </a:xfrm>
        </p:spPr>
        <p:txBody>
          <a:bodyPr/>
          <a:lstStyle/>
          <a:p>
            <a:r>
              <a:rPr lang="en-US" dirty="0" smtClean="0"/>
              <a:t>Final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5971"/>
            <a:ext cx="8458200" cy="2754688"/>
          </a:xfrm>
        </p:spPr>
        <p:txBody>
          <a:bodyPr>
            <a:normAutofit/>
          </a:bodyPr>
          <a:lstStyle/>
          <a:p>
            <a:r>
              <a:rPr lang="pt-BR" dirty="0" smtClean="0"/>
              <a:t>When: Thursday December 13th from 9:00 am – Noon</a:t>
            </a:r>
          </a:p>
          <a:p>
            <a:r>
              <a:rPr lang="pt-BR" dirty="0" smtClean="0"/>
              <a:t> Where:  ETC 2.114</a:t>
            </a:r>
          </a:p>
          <a:p>
            <a:r>
              <a:rPr lang="pt-BR" dirty="0" smtClean="0"/>
              <a:t>Bring Pencil, eraser....no calculator.  </a:t>
            </a:r>
          </a:p>
          <a:p>
            <a:r>
              <a:rPr lang="pt-BR" dirty="0" smtClean="0"/>
              <a:t>Corrected Exams will be available for you in NHB 5.136 after the grades are posted.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620" y="3983634"/>
            <a:ext cx="2086409" cy="2245045"/>
          </a:xfrm>
          <a:prstGeom prst="rect">
            <a:avLst/>
          </a:prstGeom>
        </p:spPr>
      </p:pic>
      <p:pic>
        <p:nvPicPr>
          <p:cNvPr id="69634" name="Picture 2" descr="Winnie The Pooh Thinking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143" y="4197150"/>
            <a:ext cx="3937765" cy="2122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13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Slide Number Placeholder 1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5BC8DCC-7A5F-431D-8932-211264DD7235}" type="slidenum">
              <a:rPr lang="en-US" altLang="zh-TW" sz="1400">
                <a:solidFill>
                  <a:srgbClr val="CC6600"/>
                </a:solidFill>
              </a:rPr>
              <a:pPr/>
              <a:t>20</a:t>
            </a:fld>
            <a:endParaRPr lang="en-US" altLang="zh-TW" sz="1400">
              <a:solidFill>
                <a:srgbClr val="CC6600"/>
              </a:solidFill>
            </a:endParaRPr>
          </a:p>
        </p:txBody>
      </p:sp>
      <p:grpSp>
        <p:nvGrpSpPr>
          <p:cNvPr id="347138" name="Group 2"/>
          <p:cNvGrpSpPr>
            <a:grpSpLocks/>
          </p:cNvGrpSpPr>
          <p:nvPr/>
        </p:nvGrpSpPr>
        <p:grpSpPr bwMode="auto">
          <a:xfrm>
            <a:off x="304800" y="1066800"/>
            <a:ext cx="1905000" cy="1524000"/>
            <a:chOff x="1303" y="1056"/>
            <a:chExt cx="921" cy="866"/>
          </a:xfrm>
        </p:grpSpPr>
        <p:sp>
          <p:nvSpPr>
            <p:cNvPr id="506972" name="Text Box 3"/>
            <p:cNvSpPr txBox="1">
              <a:spLocks noChangeArrowheads="1"/>
            </p:cNvSpPr>
            <p:nvPr/>
          </p:nvSpPr>
          <p:spPr bwMode="auto">
            <a:xfrm>
              <a:off x="1689" y="1056"/>
              <a:ext cx="389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CC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lIns="73152" tIns="36576" rIns="73152" bIns="36576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1">
                  <a:solidFill>
                    <a:srgbClr val="9900FF"/>
                  </a:solidFill>
                </a:rPr>
                <a:t>UV</a:t>
              </a:r>
              <a:endParaRPr lang="en-US" altLang="en-US" sz="2000" b="1">
                <a:solidFill>
                  <a:srgbClr val="9900FF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506973" name="Line 4"/>
            <p:cNvSpPr>
              <a:spLocks noChangeShapeType="1"/>
            </p:cNvSpPr>
            <p:nvPr/>
          </p:nvSpPr>
          <p:spPr bwMode="auto">
            <a:xfrm>
              <a:off x="1697" y="1227"/>
              <a:ext cx="0" cy="245"/>
            </a:xfrm>
            <a:prstGeom prst="line">
              <a:avLst/>
            </a:prstGeom>
            <a:noFill/>
            <a:ln w="12700">
              <a:solidFill>
                <a:srgbClr val="9900FF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74" name="Line 5"/>
            <p:cNvSpPr>
              <a:spLocks noChangeShapeType="1"/>
            </p:cNvSpPr>
            <p:nvPr/>
          </p:nvSpPr>
          <p:spPr bwMode="auto">
            <a:xfrm>
              <a:off x="1753" y="1227"/>
              <a:ext cx="0" cy="245"/>
            </a:xfrm>
            <a:prstGeom prst="line">
              <a:avLst/>
            </a:prstGeom>
            <a:noFill/>
            <a:ln w="12700">
              <a:solidFill>
                <a:srgbClr val="9900FF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75" name="Line 6"/>
            <p:cNvSpPr>
              <a:spLocks noChangeShapeType="1"/>
            </p:cNvSpPr>
            <p:nvPr/>
          </p:nvSpPr>
          <p:spPr bwMode="auto">
            <a:xfrm>
              <a:off x="1809" y="1227"/>
              <a:ext cx="0" cy="245"/>
            </a:xfrm>
            <a:prstGeom prst="line">
              <a:avLst/>
            </a:prstGeom>
            <a:noFill/>
            <a:ln w="12700">
              <a:solidFill>
                <a:srgbClr val="9900FF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76" name="Line 7"/>
            <p:cNvSpPr>
              <a:spLocks noChangeShapeType="1"/>
            </p:cNvSpPr>
            <p:nvPr/>
          </p:nvSpPr>
          <p:spPr bwMode="auto">
            <a:xfrm>
              <a:off x="1864" y="1227"/>
              <a:ext cx="0" cy="245"/>
            </a:xfrm>
            <a:prstGeom prst="line">
              <a:avLst/>
            </a:prstGeom>
            <a:noFill/>
            <a:ln w="12700">
              <a:solidFill>
                <a:srgbClr val="9900FF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77" name="Line 8"/>
            <p:cNvSpPr>
              <a:spLocks noChangeShapeType="1"/>
            </p:cNvSpPr>
            <p:nvPr/>
          </p:nvSpPr>
          <p:spPr bwMode="auto">
            <a:xfrm>
              <a:off x="1920" y="1227"/>
              <a:ext cx="0" cy="245"/>
            </a:xfrm>
            <a:prstGeom prst="line">
              <a:avLst/>
            </a:prstGeom>
            <a:noFill/>
            <a:ln w="12700">
              <a:solidFill>
                <a:srgbClr val="9900FF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978" name="Rectangle 9"/>
            <p:cNvSpPr>
              <a:spLocks noChangeArrowheads="1"/>
            </p:cNvSpPr>
            <p:nvPr/>
          </p:nvSpPr>
          <p:spPr bwMode="auto">
            <a:xfrm>
              <a:off x="1303" y="1838"/>
              <a:ext cx="921" cy="84"/>
            </a:xfrm>
            <a:prstGeom prst="rect">
              <a:avLst/>
            </a:prstGeom>
            <a:solidFill>
              <a:srgbClr val="E1E1B7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1E1B7"/>
              </a:extrusionClr>
              <a:contourClr>
                <a:srgbClr val="E1E1B7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>
              <a:flatTx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79" name="Rectangle 10"/>
            <p:cNvSpPr>
              <a:spLocks noChangeArrowheads="1"/>
            </p:cNvSpPr>
            <p:nvPr/>
          </p:nvSpPr>
          <p:spPr bwMode="auto">
            <a:xfrm>
              <a:off x="1303" y="1538"/>
              <a:ext cx="307" cy="300"/>
            </a:xfrm>
            <a:prstGeom prst="rect">
              <a:avLst/>
            </a:prstGeom>
            <a:solidFill>
              <a:srgbClr val="0099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CC"/>
              </a:extrusionClr>
              <a:contourClr>
                <a:srgbClr val="0099CC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>
              <a:flatTx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80" name="Rectangle 11"/>
            <p:cNvSpPr>
              <a:spLocks noChangeArrowheads="1"/>
            </p:cNvSpPr>
            <p:nvPr/>
          </p:nvSpPr>
          <p:spPr bwMode="auto">
            <a:xfrm>
              <a:off x="1610" y="1538"/>
              <a:ext cx="307" cy="300"/>
            </a:xfrm>
            <a:prstGeom prst="rect">
              <a:avLst/>
            </a:prstGeom>
            <a:solidFill>
              <a:srgbClr val="B2B2B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2B2B2"/>
              </a:extrusionClr>
              <a:contourClr>
                <a:srgbClr val="B2B2B2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>
              <a:flatTx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506981" name="Group 12"/>
            <p:cNvGrpSpPr>
              <a:grpSpLocks/>
            </p:cNvGrpSpPr>
            <p:nvPr/>
          </p:nvGrpSpPr>
          <p:grpSpPr bwMode="auto">
            <a:xfrm>
              <a:off x="1616" y="1543"/>
              <a:ext cx="272" cy="279"/>
              <a:chOff x="2734" y="1312"/>
              <a:chExt cx="340" cy="349"/>
            </a:xfrm>
          </p:grpSpPr>
          <p:sp>
            <p:nvSpPr>
              <p:cNvPr id="506983" name="Oval 13"/>
              <p:cNvSpPr>
                <a:spLocks noChangeArrowheads="1"/>
              </p:cNvSpPr>
              <p:nvPr/>
            </p:nvSpPr>
            <p:spPr bwMode="auto">
              <a:xfrm>
                <a:off x="2734" y="1336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5490A8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6984" name="Oval 14"/>
              <p:cNvSpPr>
                <a:spLocks noChangeArrowheads="1"/>
              </p:cNvSpPr>
              <p:nvPr/>
            </p:nvSpPr>
            <p:spPr bwMode="auto">
              <a:xfrm>
                <a:off x="2958" y="159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5490A8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6985" name="Oval 15"/>
              <p:cNvSpPr>
                <a:spLocks noChangeArrowheads="1"/>
              </p:cNvSpPr>
              <p:nvPr/>
            </p:nvSpPr>
            <p:spPr bwMode="auto">
              <a:xfrm>
                <a:off x="2982" y="131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5490A8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6986" name="Oval 16"/>
              <p:cNvSpPr>
                <a:spLocks noChangeArrowheads="1"/>
              </p:cNvSpPr>
              <p:nvPr/>
            </p:nvSpPr>
            <p:spPr bwMode="auto">
              <a:xfrm>
                <a:off x="2990" y="148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5490A8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6987" name="Oval 17"/>
              <p:cNvSpPr>
                <a:spLocks noChangeArrowheads="1"/>
              </p:cNvSpPr>
              <p:nvPr/>
            </p:nvSpPr>
            <p:spPr bwMode="auto">
              <a:xfrm>
                <a:off x="2774" y="148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5490A8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6988" name="Oval 18"/>
              <p:cNvSpPr>
                <a:spLocks noChangeArrowheads="1"/>
              </p:cNvSpPr>
              <p:nvPr/>
            </p:nvSpPr>
            <p:spPr bwMode="auto">
              <a:xfrm>
                <a:off x="2750" y="158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5490A8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6989" name="Oval 19"/>
              <p:cNvSpPr>
                <a:spLocks noChangeArrowheads="1"/>
              </p:cNvSpPr>
              <p:nvPr/>
            </p:nvSpPr>
            <p:spPr bwMode="auto">
              <a:xfrm>
                <a:off x="2846" y="134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5490A8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6990" name="Oval 20"/>
              <p:cNvSpPr>
                <a:spLocks noChangeArrowheads="1"/>
              </p:cNvSpPr>
              <p:nvPr/>
            </p:nvSpPr>
            <p:spPr bwMode="auto">
              <a:xfrm>
                <a:off x="2886" y="1464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5490A8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6991" name="Oval 21"/>
              <p:cNvSpPr>
                <a:spLocks noChangeArrowheads="1"/>
              </p:cNvSpPr>
              <p:nvPr/>
            </p:nvSpPr>
            <p:spPr bwMode="auto">
              <a:xfrm>
                <a:off x="2827" y="1613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5490A8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6992" name="Oval 22"/>
              <p:cNvSpPr>
                <a:spLocks noChangeArrowheads="1"/>
              </p:cNvSpPr>
              <p:nvPr/>
            </p:nvSpPr>
            <p:spPr bwMode="auto">
              <a:xfrm>
                <a:off x="3026" y="1428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5490A8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06982" name="Rectangle 23"/>
            <p:cNvSpPr>
              <a:spLocks noChangeArrowheads="1"/>
            </p:cNvSpPr>
            <p:nvPr/>
          </p:nvSpPr>
          <p:spPr bwMode="auto">
            <a:xfrm>
              <a:off x="1916" y="1538"/>
              <a:ext cx="308" cy="300"/>
            </a:xfrm>
            <a:prstGeom prst="rect">
              <a:avLst/>
            </a:prstGeom>
            <a:solidFill>
              <a:srgbClr val="0099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CC"/>
              </a:extrusionClr>
              <a:contourClr>
                <a:srgbClr val="0099CC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>
              <a:flatTx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47160" name="Group 24"/>
          <p:cNvGrpSpPr>
            <a:grpSpLocks/>
          </p:cNvGrpSpPr>
          <p:nvPr/>
        </p:nvGrpSpPr>
        <p:grpSpPr bwMode="auto">
          <a:xfrm>
            <a:off x="3352800" y="5334000"/>
            <a:ext cx="2057400" cy="796925"/>
            <a:chOff x="1299" y="3406"/>
            <a:chExt cx="1298" cy="495"/>
          </a:xfrm>
        </p:grpSpPr>
        <p:sp>
          <p:nvSpPr>
            <p:cNvPr id="506947" name="Rectangle 25"/>
            <p:cNvSpPr>
              <a:spLocks noChangeArrowheads="1"/>
            </p:cNvSpPr>
            <p:nvPr/>
          </p:nvSpPr>
          <p:spPr bwMode="auto">
            <a:xfrm>
              <a:off x="1299" y="3780"/>
              <a:ext cx="1295" cy="121"/>
            </a:xfrm>
            <a:prstGeom prst="rect">
              <a:avLst/>
            </a:prstGeom>
            <a:solidFill>
              <a:srgbClr val="E1E1B7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1E1B7"/>
              </a:extrusionClr>
              <a:contourClr>
                <a:srgbClr val="E1E1B7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>
              <a:flatTx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48" name="Rectangle 26"/>
            <p:cNvSpPr>
              <a:spLocks noChangeArrowheads="1"/>
            </p:cNvSpPr>
            <p:nvPr/>
          </p:nvSpPr>
          <p:spPr bwMode="auto">
            <a:xfrm rot="5400000">
              <a:off x="1852" y="3059"/>
              <a:ext cx="192" cy="1298"/>
            </a:xfrm>
            <a:prstGeom prst="rect">
              <a:avLst/>
            </a:prstGeom>
            <a:solidFill>
              <a:srgbClr val="B2B2B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2B2B2"/>
              </a:extrusionClr>
              <a:contourClr>
                <a:srgbClr val="B2B2B2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>
              <a:flatTx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49" name="Oval 27"/>
            <p:cNvSpPr>
              <a:spLocks noChangeArrowheads="1"/>
            </p:cNvSpPr>
            <p:nvPr/>
          </p:nvSpPr>
          <p:spPr bwMode="auto">
            <a:xfrm rot="5400000">
              <a:off x="1596" y="3620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50" name="Oval 28"/>
            <p:cNvSpPr>
              <a:spLocks noChangeArrowheads="1"/>
            </p:cNvSpPr>
            <p:nvPr/>
          </p:nvSpPr>
          <p:spPr bwMode="auto">
            <a:xfrm rot="5400000">
              <a:off x="1444" y="3660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51" name="Oval 29"/>
            <p:cNvSpPr>
              <a:spLocks noChangeArrowheads="1"/>
            </p:cNvSpPr>
            <p:nvPr/>
          </p:nvSpPr>
          <p:spPr bwMode="auto">
            <a:xfrm rot="5400000">
              <a:off x="1348" y="3636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52" name="Oval 30"/>
            <p:cNvSpPr>
              <a:spLocks noChangeArrowheads="1"/>
            </p:cNvSpPr>
            <p:nvPr/>
          </p:nvSpPr>
          <p:spPr bwMode="auto">
            <a:xfrm rot="5400000">
              <a:off x="1588" y="373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53" name="Oval 31"/>
            <p:cNvSpPr>
              <a:spLocks noChangeArrowheads="1"/>
            </p:cNvSpPr>
            <p:nvPr/>
          </p:nvSpPr>
          <p:spPr bwMode="auto">
            <a:xfrm rot="5400000">
              <a:off x="1468" y="3748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54" name="Oval 32"/>
            <p:cNvSpPr>
              <a:spLocks noChangeArrowheads="1"/>
            </p:cNvSpPr>
            <p:nvPr/>
          </p:nvSpPr>
          <p:spPr bwMode="auto">
            <a:xfrm rot="5400000">
              <a:off x="1319" y="3713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55" name="Rectangle 33"/>
            <p:cNvSpPr>
              <a:spLocks noChangeArrowheads="1"/>
            </p:cNvSpPr>
            <p:nvPr/>
          </p:nvSpPr>
          <p:spPr bwMode="auto">
            <a:xfrm rot="5400000">
              <a:off x="1845" y="2860"/>
              <a:ext cx="206" cy="1298"/>
            </a:xfrm>
            <a:prstGeom prst="rect">
              <a:avLst/>
            </a:prstGeom>
            <a:solidFill>
              <a:srgbClr val="0099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CC"/>
              </a:extrusionClr>
              <a:contourClr>
                <a:srgbClr val="0099CC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>
              <a:flatTx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56" name="Oval 34"/>
            <p:cNvSpPr>
              <a:spLocks noChangeArrowheads="1"/>
            </p:cNvSpPr>
            <p:nvPr/>
          </p:nvSpPr>
          <p:spPr bwMode="auto">
            <a:xfrm rot="5400000">
              <a:off x="1948" y="3620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57" name="Oval 35"/>
            <p:cNvSpPr>
              <a:spLocks noChangeArrowheads="1"/>
            </p:cNvSpPr>
            <p:nvPr/>
          </p:nvSpPr>
          <p:spPr bwMode="auto">
            <a:xfrm rot="5400000">
              <a:off x="1796" y="3660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58" name="Oval 36"/>
            <p:cNvSpPr>
              <a:spLocks noChangeArrowheads="1"/>
            </p:cNvSpPr>
            <p:nvPr/>
          </p:nvSpPr>
          <p:spPr bwMode="auto">
            <a:xfrm rot="5400000">
              <a:off x="1700" y="3636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59" name="Oval 37"/>
            <p:cNvSpPr>
              <a:spLocks noChangeArrowheads="1"/>
            </p:cNvSpPr>
            <p:nvPr/>
          </p:nvSpPr>
          <p:spPr bwMode="auto">
            <a:xfrm rot="5400000">
              <a:off x="1976" y="3704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60" name="Oval 38"/>
            <p:cNvSpPr>
              <a:spLocks noChangeArrowheads="1"/>
            </p:cNvSpPr>
            <p:nvPr/>
          </p:nvSpPr>
          <p:spPr bwMode="auto">
            <a:xfrm rot="5400000">
              <a:off x="1820" y="3748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61" name="Oval 39"/>
            <p:cNvSpPr>
              <a:spLocks noChangeArrowheads="1"/>
            </p:cNvSpPr>
            <p:nvPr/>
          </p:nvSpPr>
          <p:spPr bwMode="auto">
            <a:xfrm rot="5400000">
              <a:off x="1671" y="3713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62" name="Oval 40"/>
            <p:cNvSpPr>
              <a:spLocks noChangeArrowheads="1"/>
            </p:cNvSpPr>
            <p:nvPr/>
          </p:nvSpPr>
          <p:spPr bwMode="auto">
            <a:xfrm rot="5400000">
              <a:off x="2043" y="363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63" name="Oval 41"/>
            <p:cNvSpPr>
              <a:spLocks noChangeArrowheads="1"/>
            </p:cNvSpPr>
            <p:nvPr/>
          </p:nvSpPr>
          <p:spPr bwMode="auto">
            <a:xfrm rot="5400000">
              <a:off x="2035" y="3743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64" name="Oval 42"/>
            <p:cNvSpPr>
              <a:spLocks noChangeArrowheads="1"/>
            </p:cNvSpPr>
            <p:nvPr/>
          </p:nvSpPr>
          <p:spPr bwMode="auto">
            <a:xfrm rot="5400000">
              <a:off x="2134" y="3704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65" name="Oval 43"/>
            <p:cNvSpPr>
              <a:spLocks noChangeArrowheads="1"/>
            </p:cNvSpPr>
            <p:nvPr/>
          </p:nvSpPr>
          <p:spPr bwMode="auto">
            <a:xfrm rot="5400000">
              <a:off x="2372" y="3742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66" name="Oval 44"/>
            <p:cNvSpPr>
              <a:spLocks noChangeArrowheads="1"/>
            </p:cNvSpPr>
            <p:nvPr/>
          </p:nvSpPr>
          <p:spPr bwMode="auto">
            <a:xfrm rot="5400000">
              <a:off x="2484" y="3646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67" name="Oval 45"/>
            <p:cNvSpPr>
              <a:spLocks noChangeArrowheads="1"/>
            </p:cNvSpPr>
            <p:nvPr/>
          </p:nvSpPr>
          <p:spPr bwMode="auto">
            <a:xfrm rot="5400000">
              <a:off x="2455" y="3723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68" name="Oval 46"/>
            <p:cNvSpPr>
              <a:spLocks noChangeArrowheads="1"/>
            </p:cNvSpPr>
            <p:nvPr/>
          </p:nvSpPr>
          <p:spPr bwMode="auto">
            <a:xfrm rot="5400000">
              <a:off x="2203" y="3615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69" name="Oval 47"/>
            <p:cNvSpPr>
              <a:spLocks noChangeArrowheads="1"/>
            </p:cNvSpPr>
            <p:nvPr/>
          </p:nvSpPr>
          <p:spPr bwMode="auto">
            <a:xfrm rot="5400000">
              <a:off x="1900" y="3689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70" name="Oval 48"/>
            <p:cNvSpPr>
              <a:spLocks noChangeArrowheads="1"/>
            </p:cNvSpPr>
            <p:nvPr/>
          </p:nvSpPr>
          <p:spPr bwMode="auto">
            <a:xfrm rot="5400000">
              <a:off x="2307" y="363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71" name="Oval 49"/>
            <p:cNvSpPr>
              <a:spLocks noChangeArrowheads="1"/>
            </p:cNvSpPr>
            <p:nvPr/>
          </p:nvSpPr>
          <p:spPr bwMode="auto">
            <a:xfrm rot="5400000">
              <a:off x="2278" y="3708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47186" name="Text Box 50"/>
          <p:cNvSpPr txBox="1">
            <a:spLocks noChangeArrowheads="1"/>
          </p:cNvSpPr>
          <p:nvPr/>
        </p:nvSpPr>
        <p:spPr bwMode="auto">
          <a:xfrm>
            <a:off x="5715000" y="5257800"/>
            <a:ext cx="34290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490A8"/>
                  </a:outerShdw>
                </a:effectLst>
              </a14:hiddenEffects>
            </a:ext>
          </a:extLst>
        </p:spPr>
        <p:txBody>
          <a:bodyPr lIns="73152" tIns="36576" rIns="73152" bIns="36576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it can be seen that the bilayer structure is just a rotated, isolated sidewall</a:t>
            </a:r>
          </a:p>
        </p:txBody>
      </p:sp>
      <p:sp>
        <p:nvSpPr>
          <p:cNvPr id="506886" name="Text Box 51"/>
          <p:cNvSpPr txBox="1">
            <a:spLocks noChangeArrowheads="1"/>
          </p:cNvSpPr>
          <p:nvPr/>
        </p:nvSpPr>
        <p:spPr bwMode="auto">
          <a:xfrm>
            <a:off x="1417638" y="0"/>
            <a:ext cx="5821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Bilayer Experiment’s relations to the Sidewall</a:t>
            </a:r>
          </a:p>
        </p:txBody>
      </p:sp>
      <p:sp>
        <p:nvSpPr>
          <p:cNvPr id="506887" name="Text Box 52"/>
          <p:cNvSpPr txBox="1">
            <a:spLocks noChangeArrowheads="1"/>
          </p:cNvSpPr>
          <p:nvPr/>
        </p:nvSpPr>
        <p:spPr bwMode="auto">
          <a:xfrm>
            <a:off x="457200" y="2743200"/>
            <a:ext cx="1884363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490A8"/>
                  </a:outerShdw>
                </a:effectLst>
              </a14:hiddenEffects>
            </a:ext>
          </a:extLst>
        </p:spPr>
        <p:txBody>
          <a:bodyPr lIns="73152" tIns="36576" rIns="73152" bIns="36576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Exposure creats a latent image of photgenerated acid</a:t>
            </a:r>
          </a:p>
        </p:txBody>
      </p:sp>
      <p:grpSp>
        <p:nvGrpSpPr>
          <p:cNvPr id="347189" name="Group 53"/>
          <p:cNvGrpSpPr>
            <a:grpSpLocks/>
          </p:cNvGrpSpPr>
          <p:nvPr/>
        </p:nvGrpSpPr>
        <p:grpSpPr bwMode="auto">
          <a:xfrm>
            <a:off x="2590800" y="1465263"/>
            <a:ext cx="2722563" cy="1677987"/>
            <a:chOff x="1632" y="923"/>
            <a:chExt cx="1715" cy="1057"/>
          </a:xfrm>
        </p:grpSpPr>
        <p:sp>
          <p:nvSpPr>
            <p:cNvPr id="506925" name="Text Box 54"/>
            <p:cNvSpPr txBox="1">
              <a:spLocks noChangeArrowheads="1"/>
            </p:cNvSpPr>
            <p:nvPr/>
          </p:nvSpPr>
          <p:spPr bwMode="auto">
            <a:xfrm>
              <a:off x="2160" y="1632"/>
              <a:ext cx="1187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lIns="73152" tIns="36576" rIns="73152" bIns="36576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Acid diffuses from exposed into unexposed regions</a:t>
              </a:r>
            </a:p>
          </p:txBody>
        </p:sp>
        <p:grpSp>
          <p:nvGrpSpPr>
            <p:cNvPr id="506926" name="Group 55"/>
            <p:cNvGrpSpPr>
              <a:grpSpLocks/>
            </p:cNvGrpSpPr>
            <p:nvPr/>
          </p:nvGrpSpPr>
          <p:grpSpPr bwMode="auto">
            <a:xfrm>
              <a:off x="2208" y="923"/>
              <a:ext cx="1104" cy="709"/>
              <a:chOff x="2352" y="824"/>
              <a:chExt cx="920" cy="615"/>
            </a:xfrm>
          </p:grpSpPr>
          <p:grpSp>
            <p:nvGrpSpPr>
              <p:cNvPr id="506928" name="Group 56"/>
              <p:cNvGrpSpPr>
                <a:grpSpLocks/>
              </p:cNvGrpSpPr>
              <p:nvPr/>
            </p:nvGrpSpPr>
            <p:grpSpPr bwMode="auto">
              <a:xfrm>
                <a:off x="2352" y="995"/>
                <a:ext cx="920" cy="384"/>
                <a:chOff x="2190" y="1639"/>
                <a:chExt cx="1152" cy="481"/>
              </a:xfrm>
            </p:grpSpPr>
            <p:sp>
              <p:nvSpPr>
                <p:cNvPr id="506930" name="Rectangle 57"/>
                <p:cNvSpPr>
                  <a:spLocks noChangeArrowheads="1"/>
                </p:cNvSpPr>
                <p:nvPr/>
              </p:nvSpPr>
              <p:spPr bwMode="auto">
                <a:xfrm>
                  <a:off x="2190" y="2015"/>
                  <a:ext cx="1152" cy="105"/>
                </a:xfrm>
                <a:prstGeom prst="rect">
                  <a:avLst/>
                </a:prstGeom>
                <a:solidFill>
                  <a:srgbClr val="E1E1B7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E1E1B7"/>
                  </a:extrusionClr>
                  <a:contourClr>
                    <a:srgbClr val="E1E1B7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5490A8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flatTx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6931" name="Rectangle 58"/>
                <p:cNvSpPr>
                  <a:spLocks noChangeArrowheads="1"/>
                </p:cNvSpPr>
                <p:nvPr/>
              </p:nvSpPr>
              <p:spPr bwMode="auto">
                <a:xfrm>
                  <a:off x="2190" y="1639"/>
                  <a:ext cx="384" cy="376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99CC"/>
                  </a:extrusionClr>
                  <a:contourClr>
                    <a:srgbClr val="0099CC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5490A8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flatTx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6932" name="Rectangle 59"/>
                <p:cNvSpPr>
                  <a:spLocks noChangeArrowheads="1"/>
                </p:cNvSpPr>
                <p:nvPr/>
              </p:nvSpPr>
              <p:spPr bwMode="auto">
                <a:xfrm>
                  <a:off x="2574" y="1639"/>
                  <a:ext cx="384" cy="376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B2B2B2"/>
                  </a:extrusionClr>
                  <a:contourClr>
                    <a:srgbClr val="B2B2B2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5490A8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flatTx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506933" name="Group 60"/>
                <p:cNvGrpSpPr>
                  <a:grpSpLocks/>
                </p:cNvGrpSpPr>
                <p:nvPr/>
              </p:nvGrpSpPr>
              <p:grpSpPr bwMode="auto">
                <a:xfrm>
                  <a:off x="2582" y="1646"/>
                  <a:ext cx="340" cy="349"/>
                  <a:chOff x="2734" y="1312"/>
                  <a:chExt cx="340" cy="349"/>
                </a:xfrm>
              </p:grpSpPr>
              <p:sp>
                <p:nvSpPr>
                  <p:cNvPr id="506937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2734" y="1336"/>
                    <a:ext cx="48" cy="4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5490A8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06938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2958" y="1592"/>
                    <a:ext cx="48" cy="4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5490A8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06939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1312"/>
                    <a:ext cx="48" cy="4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5490A8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06940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2990" y="1488"/>
                    <a:ext cx="48" cy="4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5490A8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06941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2774" y="1488"/>
                    <a:ext cx="48" cy="4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5490A8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06942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2750" y="1584"/>
                    <a:ext cx="48" cy="4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5490A8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06943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2846" y="1344"/>
                    <a:ext cx="48" cy="4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5490A8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06944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2886" y="1464"/>
                    <a:ext cx="48" cy="4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5490A8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06945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2827" y="1613"/>
                    <a:ext cx="48" cy="4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5490A8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06946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3026" y="1428"/>
                    <a:ext cx="48" cy="4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5490A8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506934" name="Rectangle 71"/>
                <p:cNvSpPr>
                  <a:spLocks noChangeArrowheads="1"/>
                </p:cNvSpPr>
                <p:nvPr/>
              </p:nvSpPr>
              <p:spPr bwMode="auto">
                <a:xfrm>
                  <a:off x="2957" y="1639"/>
                  <a:ext cx="385" cy="376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99CC"/>
                  </a:extrusionClr>
                  <a:contourClr>
                    <a:srgbClr val="0099CC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5490A8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flatTx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06935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2384" y="1798"/>
                  <a:ext cx="180" cy="6"/>
                </a:xfrm>
                <a:prstGeom prst="line">
                  <a:avLst/>
                </a:prstGeom>
                <a:noFill/>
                <a:ln w="9525">
                  <a:solidFill>
                    <a:srgbClr val="E1E1B7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5490A8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6936" name="Line 73"/>
                <p:cNvSpPr>
                  <a:spLocks noChangeShapeType="1"/>
                </p:cNvSpPr>
                <p:nvPr/>
              </p:nvSpPr>
              <p:spPr bwMode="auto">
                <a:xfrm>
                  <a:off x="2960" y="1798"/>
                  <a:ext cx="180" cy="6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5490A8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6929" name="Rectangle 74"/>
              <p:cNvSpPr>
                <a:spLocks noChangeArrowheads="1"/>
              </p:cNvSpPr>
              <p:nvPr/>
            </p:nvSpPr>
            <p:spPr bwMode="auto">
              <a:xfrm>
                <a:off x="2475" y="824"/>
                <a:ext cx="339" cy="61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5490A8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06927" name="AutoShape 75"/>
            <p:cNvSpPr>
              <a:spLocks noChangeArrowheads="1"/>
            </p:cNvSpPr>
            <p:nvPr/>
          </p:nvSpPr>
          <p:spPr bwMode="auto">
            <a:xfrm>
              <a:off x="1632" y="1152"/>
              <a:ext cx="432" cy="288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47212" name="Group 76"/>
          <p:cNvGrpSpPr>
            <a:grpSpLocks/>
          </p:cNvGrpSpPr>
          <p:nvPr/>
        </p:nvGrpSpPr>
        <p:grpSpPr bwMode="auto">
          <a:xfrm>
            <a:off x="2438400" y="3124200"/>
            <a:ext cx="4114800" cy="1752600"/>
            <a:chOff x="1536" y="1968"/>
            <a:chExt cx="2592" cy="1104"/>
          </a:xfrm>
        </p:grpSpPr>
        <p:sp>
          <p:nvSpPr>
            <p:cNvPr id="506913" name="Rectangle 77"/>
            <p:cNvSpPr>
              <a:spLocks noChangeArrowheads="1"/>
            </p:cNvSpPr>
            <p:nvPr/>
          </p:nvSpPr>
          <p:spPr bwMode="auto">
            <a:xfrm rot="5400000">
              <a:off x="2348" y="2392"/>
              <a:ext cx="384" cy="112"/>
            </a:xfrm>
            <a:prstGeom prst="rect">
              <a:avLst/>
            </a:prstGeom>
            <a:solidFill>
              <a:srgbClr val="E1E1B7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1E1B7"/>
              </a:extrusionClr>
              <a:contourClr>
                <a:srgbClr val="E1E1B7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>
              <a:flatTx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14" name="Rectangle 78"/>
            <p:cNvSpPr>
              <a:spLocks noChangeArrowheads="1"/>
            </p:cNvSpPr>
            <p:nvPr/>
          </p:nvSpPr>
          <p:spPr bwMode="auto">
            <a:xfrm rot="5400000">
              <a:off x="2664" y="2372"/>
              <a:ext cx="184" cy="347"/>
            </a:xfrm>
            <a:prstGeom prst="rect">
              <a:avLst/>
            </a:prstGeom>
            <a:solidFill>
              <a:srgbClr val="B2B2B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2B2B2"/>
              </a:extrusionClr>
              <a:contourClr>
                <a:srgbClr val="B2B2B2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>
              <a:flatTx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15" name="Oval 79"/>
            <p:cNvSpPr>
              <a:spLocks noChangeArrowheads="1"/>
            </p:cNvSpPr>
            <p:nvPr/>
          </p:nvSpPr>
          <p:spPr bwMode="auto">
            <a:xfrm rot="5400000">
              <a:off x="2855" y="2462"/>
              <a:ext cx="46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16" name="Oval 80"/>
            <p:cNvSpPr>
              <a:spLocks noChangeArrowheads="1"/>
            </p:cNvSpPr>
            <p:nvPr/>
          </p:nvSpPr>
          <p:spPr bwMode="auto">
            <a:xfrm rot="5400000">
              <a:off x="2716" y="2500"/>
              <a:ext cx="46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17" name="Oval 81"/>
            <p:cNvSpPr>
              <a:spLocks noChangeArrowheads="1"/>
            </p:cNvSpPr>
            <p:nvPr/>
          </p:nvSpPr>
          <p:spPr bwMode="auto">
            <a:xfrm rot="5400000">
              <a:off x="2627" y="2478"/>
              <a:ext cx="45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18" name="Oval 82"/>
            <p:cNvSpPr>
              <a:spLocks noChangeArrowheads="1"/>
            </p:cNvSpPr>
            <p:nvPr/>
          </p:nvSpPr>
          <p:spPr bwMode="auto">
            <a:xfrm rot="5400000">
              <a:off x="2847" y="2570"/>
              <a:ext cx="47" cy="4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19" name="Oval 83"/>
            <p:cNvSpPr>
              <a:spLocks noChangeArrowheads="1"/>
            </p:cNvSpPr>
            <p:nvPr/>
          </p:nvSpPr>
          <p:spPr bwMode="auto">
            <a:xfrm rot="5400000">
              <a:off x="2737" y="2585"/>
              <a:ext cx="46" cy="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20" name="Oval 84"/>
            <p:cNvSpPr>
              <a:spLocks noChangeArrowheads="1"/>
            </p:cNvSpPr>
            <p:nvPr/>
          </p:nvSpPr>
          <p:spPr bwMode="auto">
            <a:xfrm rot="5400000">
              <a:off x="2600" y="2551"/>
              <a:ext cx="46" cy="4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21" name="Rectangle 85"/>
            <p:cNvSpPr>
              <a:spLocks noChangeArrowheads="1"/>
            </p:cNvSpPr>
            <p:nvPr/>
          </p:nvSpPr>
          <p:spPr bwMode="auto">
            <a:xfrm rot="5400000">
              <a:off x="2658" y="2182"/>
              <a:ext cx="196" cy="347"/>
            </a:xfrm>
            <a:prstGeom prst="rect">
              <a:avLst/>
            </a:prstGeom>
            <a:solidFill>
              <a:srgbClr val="0099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CC"/>
              </a:extrusionClr>
              <a:contourClr>
                <a:srgbClr val="0099CC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>
              <a:flatTx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22" name="Rectangle 86"/>
            <p:cNvSpPr>
              <a:spLocks noChangeArrowheads="1"/>
            </p:cNvSpPr>
            <p:nvPr/>
          </p:nvSpPr>
          <p:spPr bwMode="auto">
            <a:xfrm rot="5400000">
              <a:off x="2571" y="2029"/>
              <a:ext cx="382" cy="8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923" name="Text Box 87"/>
            <p:cNvSpPr txBox="1">
              <a:spLocks noChangeArrowheads="1"/>
            </p:cNvSpPr>
            <p:nvPr/>
          </p:nvSpPr>
          <p:spPr bwMode="auto">
            <a:xfrm>
              <a:off x="1536" y="2705"/>
              <a:ext cx="2592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lIns="73152" tIns="36576" rIns="73152" bIns="36576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and everything outside the dotted box is ignored…</a:t>
              </a:r>
            </a:p>
          </p:txBody>
        </p:sp>
        <p:sp>
          <p:nvSpPr>
            <p:cNvPr id="506924" name="AutoShape 88"/>
            <p:cNvSpPr>
              <a:spLocks noChangeArrowheads="1"/>
            </p:cNvSpPr>
            <p:nvPr/>
          </p:nvSpPr>
          <p:spPr bwMode="auto">
            <a:xfrm rot="-1728864">
              <a:off x="3216" y="1968"/>
              <a:ext cx="672" cy="240"/>
            </a:xfrm>
            <a:prstGeom prst="leftArrow">
              <a:avLst>
                <a:gd name="adj1" fmla="val 50000"/>
                <a:gd name="adj2" fmla="val 7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47225" name="AutoShape 89"/>
          <p:cNvSpPr>
            <a:spLocks noChangeArrowheads="1"/>
          </p:cNvSpPr>
          <p:nvPr/>
        </p:nvSpPr>
        <p:spPr bwMode="auto">
          <a:xfrm rot="5400000">
            <a:off x="4133850" y="4705350"/>
            <a:ext cx="571500" cy="4572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47226" name="Group 90"/>
          <p:cNvGrpSpPr>
            <a:grpSpLocks/>
          </p:cNvGrpSpPr>
          <p:nvPr/>
        </p:nvGrpSpPr>
        <p:grpSpPr bwMode="auto">
          <a:xfrm>
            <a:off x="5029200" y="850900"/>
            <a:ext cx="3581400" cy="3182938"/>
            <a:chOff x="3168" y="536"/>
            <a:chExt cx="2256" cy="2005"/>
          </a:xfrm>
        </p:grpSpPr>
        <p:grpSp>
          <p:nvGrpSpPr>
            <p:cNvPr id="506892" name="Group 91"/>
            <p:cNvGrpSpPr>
              <a:grpSpLocks/>
            </p:cNvGrpSpPr>
            <p:nvPr/>
          </p:nvGrpSpPr>
          <p:grpSpPr bwMode="auto">
            <a:xfrm>
              <a:off x="3888" y="864"/>
              <a:ext cx="960" cy="1152"/>
              <a:chOff x="3982" y="751"/>
              <a:chExt cx="626" cy="919"/>
            </a:xfrm>
          </p:grpSpPr>
          <p:sp>
            <p:nvSpPr>
              <p:cNvPr id="506895" name="Rectangle 92"/>
              <p:cNvSpPr>
                <a:spLocks noChangeArrowheads="1"/>
              </p:cNvSpPr>
              <p:nvPr/>
            </p:nvSpPr>
            <p:spPr bwMode="auto">
              <a:xfrm rot="5400000">
                <a:off x="3654" y="1169"/>
                <a:ext cx="919" cy="84"/>
              </a:xfrm>
              <a:prstGeom prst="rect">
                <a:avLst/>
              </a:prstGeom>
              <a:solidFill>
                <a:srgbClr val="E1E1B7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E1E1B7"/>
                </a:extrusionClr>
                <a:contourClr>
                  <a:srgbClr val="E1E1B7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5490A8"/>
                      </a:outerShdw>
                    </a:effectLst>
                  </a14:hiddenEffects>
                </a:ext>
              </a:extLst>
            </p:spPr>
            <p:txBody>
              <a:bodyPr anchor="ctr">
                <a:flatTx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6896" name="Rectangle 93"/>
              <p:cNvSpPr>
                <a:spLocks noChangeArrowheads="1"/>
              </p:cNvSpPr>
              <p:nvPr/>
            </p:nvSpPr>
            <p:spPr bwMode="auto">
              <a:xfrm rot="5400000">
                <a:off x="4153" y="1366"/>
                <a:ext cx="307" cy="301"/>
              </a:xfrm>
              <a:prstGeom prst="rect">
                <a:avLst/>
              </a:prstGeom>
              <a:solidFill>
                <a:srgbClr val="0099CC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99CC"/>
                </a:extrusionClr>
                <a:contourClr>
                  <a:srgbClr val="0099CC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5490A8"/>
                      </a:outerShdw>
                    </a:effectLst>
                  </a14:hiddenEffects>
                </a:ext>
              </a:extLst>
            </p:spPr>
            <p:txBody>
              <a:bodyPr anchor="ctr">
                <a:flatTx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6897" name="Rectangle 94"/>
              <p:cNvSpPr>
                <a:spLocks noChangeArrowheads="1"/>
              </p:cNvSpPr>
              <p:nvPr/>
            </p:nvSpPr>
            <p:spPr bwMode="auto">
              <a:xfrm rot="5400000">
                <a:off x="4153" y="1060"/>
                <a:ext cx="307" cy="301"/>
              </a:xfrm>
              <a:prstGeom prst="rect">
                <a:avLst/>
              </a:prstGeom>
              <a:solidFill>
                <a:srgbClr val="B2B2B2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B2B2B2"/>
                </a:extrusionClr>
                <a:contourClr>
                  <a:srgbClr val="B2B2B2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5490A8"/>
                      </a:outerShdw>
                    </a:effectLst>
                  </a14:hiddenEffects>
                </a:ext>
              </a:extLst>
            </p:spPr>
            <p:txBody>
              <a:bodyPr anchor="ctr">
                <a:flatTx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6898" name="Oval 95"/>
              <p:cNvSpPr>
                <a:spLocks noChangeArrowheads="1"/>
              </p:cNvSpPr>
              <p:nvPr/>
            </p:nvSpPr>
            <p:spPr bwMode="auto">
              <a:xfrm rot="5400000">
                <a:off x="4393" y="1064"/>
                <a:ext cx="39" cy="3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5490A8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6899" name="Oval 96"/>
              <p:cNvSpPr>
                <a:spLocks noChangeArrowheads="1"/>
              </p:cNvSpPr>
              <p:nvPr/>
            </p:nvSpPr>
            <p:spPr bwMode="auto">
              <a:xfrm rot="5400000">
                <a:off x="4189" y="1242"/>
                <a:ext cx="39" cy="3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5490A8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6900" name="Oval 97"/>
              <p:cNvSpPr>
                <a:spLocks noChangeArrowheads="1"/>
              </p:cNvSpPr>
              <p:nvPr/>
            </p:nvSpPr>
            <p:spPr bwMode="auto">
              <a:xfrm rot="5400000">
                <a:off x="4413" y="1261"/>
                <a:ext cx="39" cy="3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5490A8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6901" name="Oval 98"/>
              <p:cNvSpPr>
                <a:spLocks noChangeArrowheads="1"/>
              </p:cNvSpPr>
              <p:nvPr/>
            </p:nvSpPr>
            <p:spPr bwMode="auto">
              <a:xfrm rot="5400000">
                <a:off x="4273" y="1267"/>
                <a:ext cx="38" cy="3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5490A8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6902" name="Oval 99"/>
              <p:cNvSpPr>
                <a:spLocks noChangeArrowheads="1"/>
              </p:cNvSpPr>
              <p:nvPr/>
            </p:nvSpPr>
            <p:spPr bwMode="auto">
              <a:xfrm rot="5400000">
                <a:off x="4273" y="1094"/>
                <a:ext cx="38" cy="3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5490A8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6903" name="Oval 100"/>
              <p:cNvSpPr>
                <a:spLocks noChangeArrowheads="1"/>
              </p:cNvSpPr>
              <p:nvPr/>
            </p:nvSpPr>
            <p:spPr bwMode="auto">
              <a:xfrm rot="5400000">
                <a:off x="4196" y="1076"/>
                <a:ext cx="38" cy="3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5490A8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6904" name="Oval 101"/>
              <p:cNvSpPr>
                <a:spLocks noChangeArrowheads="1"/>
              </p:cNvSpPr>
              <p:nvPr/>
            </p:nvSpPr>
            <p:spPr bwMode="auto">
              <a:xfrm rot="5400000">
                <a:off x="4388" y="1153"/>
                <a:ext cx="38" cy="3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5490A8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6905" name="Oval 102"/>
              <p:cNvSpPr>
                <a:spLocks noChangeArrowheads="1"/>
              </p:cNvSpPr>
              <p:nvPr/>
            </p:nvSpPr>
            <p:spPr bwMode="auto">
              <a:xfrm rot="5400000">
                <a:off x="4292" y="1185"/>
                <a:ext cx="38" cy="3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5490A8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6906" name="Oval 103"/>
              <p:cNvSpPr>
                <a:spLocks noChangeArrowheads="1"/>
              </p:cNvSpPr>
              <p:nvPr/>
            </p:nvSpPr>
            <p:spPr bwMode="auto">
              <a:xfrm rot="5400000">
                <a:off x="4173" y="1137"/>
                <a:ext cx="38" cy="3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5490A8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6907" name="Oval 104"/>
              <p:cNvSpPr>
                <a:spLocks noChangeArrowheads="1"/>
              </p:cNvSpPr>
              <p:nvPr/>
            </p:nvSpPr>
            <p:spPr bwMode="auto">
              <a:xfrm rot="5400000">
                <a:off x="4320" y="1296"/>
                <a:ext cx="39" cy="3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5490A8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6908" name="Rectangle 105"/>
              <p:cNvSpPr>
                <a:spLocks noChangeArrowheads="1"/>
              </p:cNvSpPr>
              <p:nvPr/>
            </p:nvSpPr>
            <p:spPr bwMode="auto">
              <a:xfrm rot="5400000">
                <a:off x="4154" y="753"/>
                <a:ext cx="306" cy="301"/>
              </a:xfrm>
              <a:prstGeom prst="rect">
                <a:avLst/>
              </a:prstGeom>
              <a:solidFill>
                <a:srgbClr val="0099CC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99CC"/>
                </a:extrusionClr>
                <a:contourClr>
                  <a:srgbClr val="0099CC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5490A8"/>
                      </a:outerShdw>
                    </a:effectLst>
                  </a14:hiddenEffects>
                </a:ext>
              </a:extLst>
            </p:spPr>
            <p:txBody>
              <a:bodyPr anchor="ctr">
                <a:flatTx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6909" name="Rectangle 106"/>
              <p:cNvSpPr>
                <a:spLocks noChangeArrowheads="1"/>
              </p:cNvSpPr>
              <p:nvPr/>
            </p:nvSpPr>
            <p:spPr bwMode="auto">
              <a:xfrm rot="5400000">
                <a:off x="4122" y="727"/>
                <a:ext cx="345" cy="62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5490A8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506910" name="Group 107"/>
              <p:cNvGrpSpPr>
                <a:grpSpLocks/>
              </p:cNvGrpSpPr>
              <p:nvPr/>
            </p:nvGrpSpPr>
            <p:grpSpPr bwMode="auto">
              <a:xfrm rot="-5400000">
                <a:off x="4007" y="1207"/>
                <a:ext cx="604" cy="5"/>
                <a:chOff x="2480" y="1894"/>
                <a:chExt cx="756" cy="6"/>
              </a:xfrm>
            </p:grpSpPr>
            <p:sp>
              <p:nvSpPr>
                <p:cNvPr id="506911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2480" y="1894"/>
                  <a:ext cx="180" cy="6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5490A8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6912" name="Line 109"/>
                <p:cNvSpPr>
                  <a:spLocks noChangeShapeType="1"/>
                </p:cNvSpPr>
                <p:nvPr/>
              </p:nvSpPr>
              <p:spPr bwMode="auto">
                <a:xfrm>
                  <a:off x="3056" y="1894"/>
                  <a:ext cx="180" cy="6"/>
                </a:xfrm>
                <a:prstGeom prst="line">
                  <a:avLst/>
                </a:prstGeom>
                <a:noFill/>
                <a:ln w="9525">
                  <a:solidFill>
                    <a:srgbClr val="B2B2B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5490A8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06893" name="AutoShape 110"/>
            <p:cNvSpPr>
              <a:spLocks noChangeArrowheads="1"/>
            </p:cNvSpPr>
            <p:nvPr/>
          </p:nvSpPr>
          <p:spPr bwMode="auto">
            <a:xfrm rot="417808">
              <a:off x="3168" y="536"/>
              <a:ext cx="912" cy="384"/>
            </a:xfrm>
            <a:prstGeom prst="curvedDownArrow">
              <a:avLst>
                <a:gd name="adj1" fmla="val 47500"/>
                <a:gd name="adj2" fmla="val 95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6894" name="Text Box 111"/>
            <p:cNvSpPr txBox="1">
              <a:spLocks noChangeArrowheads="1"/>
            </p:cNvSpPr>
            <p:nvPr/>
          </p:nvSpPr>
          <p:spPr bwMode="auto">
            <a:xfrm>
              <a:off x="3600" y="2160"/>
              <a:ext cx="1824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490A8"/>
                    </a:outerShdw>
                  </a:effectLst>
                </a14:hiddenEffects>
              </a:ext>
            </a:extLst>
          </p:spPr>
          <p:txBody>
            <a:bodyPr lIns="73152" tIns="36576" rIns="73152" bIns="36576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</a:rPr>
                <a:t>…</a:t>
              </a:r>
              <a:r>
                <a:rPr lang="en-US" altLang="en-US" sz="1400">
                  <a:solidFill>
                    <a:srgbClr val="000000"/>
                  </a:solidFill>
                </a:rPr>
                <a:t>If a sidewall is isolated and the wafer is rotated 90</a:t>
              </a:r>
              <a:r>
                <a:rPr lang="en-US" altLang="en-US" sz="1400" baseline="30000">
                  <a:solidFill>
                    <a:srgbClr val="000000"/>
                  </a:solidFill>
                </a:rPr>
                <a:t>o</a:t>
              </a:r>
              <a:r>
                <a:rPr lang="en-US" altLang="en-US" sz="1400">
                  <a:solidFill>
                    <a:srgbClr val="000000"/>
                  </a:solidFill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94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86" grpId="0"/>
      <p:bldP spid="3472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Slide Number Placeholder 1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47EC0AF-DB62-43B5-B291-82E8503D5979}" type="slidenum">
              <a:rPr lang="en-US" altLang="zh-TW" sz="1400">
                <a:solidFill>
                  <a:srgbClr val="CC6600"/>
                </a:solidFill>
              </a:rPr>
              <a:pPr/>
              <a:t>21</a:t>
            </a:fld>
            <a:endParaRPr lang="en-US" altLang="zh-TW" sz="1400">
              <a:solidFill>
                <a:srgbClr val="CC6600"/>
              </a:solidFill>
            </a:endParaRPr>
          </a:p>
        </p:txBody>
      </p:sp>
      <p:sp>
        <p:nvSpPr>
          <p:cNvPr id="508931" name="Text Box 2"/>
          <p:cNvSpPr txBox="1">
            <a:spLocks noChangeArrowheads="1"/>
          </p:cNvSpPr>
          <p:nvPr/>
        </p:nvSpPr>
        <p:spPr bwMode="auto">
          <a:xfrm>
            <a:off x="381000" y="3476625"/>
            <a:ext cx="213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Feeder Layer</a:t>
            </a:r>
          </a:p>
        </p:txBody>
      </p:sp>
      <p:sp>
        <p:nvSpPr>
          <p:cNvPr id="508932" name="Text Box 3"/>
          <p:cNvSpPr txBox="1">
            <a:spLocks noChangeArrowheads="1"/>
          </p:cNvSpPr>
          <p:nvPr/>
        </p:nvSpPr>
        <p:spPr bwMode="auto">
          <a:xfrm>
            <a:off x="304800" y="277495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 Detector Layer</a:t>
            </a:r>
          </a:p>
        </p:txBody>
      </p:sp>
      <p:sp>
        <p:nvSpPr>
          <p:cNvPr id="508933" name="Rectangle 4"/>
          <p:cNvSpPr>
            <a:spLocks noChangeArrowheads="1"/>
          </p:cNvSpPr>
          <p:nvPr/>
        </p:nvSpPr>
        <p:spPr bwMode="auto">
          <a:xfrm>
            <a:off x="2971800" y="2552700"/>
            <a:ext cx="2971800" cy="8255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8934" name="Rectangle 5"/>
          <p:cNvSpPr>
            <a:spLocks noChangeArrowheads="1"/>
          </p:cNvSpPr>
          <p:nvPr/>
        </p:nvSpPr>
        <p:spPr bwMode="auto">
          <a:xfrm>
            <a:off x="2971800" y="3390900"/>
            <a:ext cx="2971800" cy="762000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8935" name="Oval 6"/>
          <p:cNvSpPr>
            <a:spLocks noChangeArrowheads="1"/>
          </p:cNvSpPr>
          <p:nvPr/>
        </p:nvSpPr>
        <p:spPr bwMode="auto">
          <a:xfrm>
            <a:off x="3200400" y="3543300"/>
            <a:ext cx="152400" cy="1524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8936" name="Oval 7"/>
          <p:cNvSpPr>
            <a:spLocks noChangeArrowheads="1"/>
          </p:cNvSpPr>
          <p:nvPr/>
        </p:nvSpPr>
        <p:spPr bwMode="auto">
          <a:xfrm>
            <a:off x="5105400" y="3695700"/>
            <a:ext cx="152400" cy="1524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8937" name="Oval 8"/>
          <p:cNvSpPr>
            <a:spLocks noChangeArrowheads="1"/>
          </p:cNvSpPr>
          <p:nvPr/>
        </p:nvSpPr>
        <p:spPr bwMode="auto">
          <a:xfrm>
            <a:off x="4114800" y="3924300"/>
            <a:ext cx="152400" cy="1524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8938" name="Oval 9"/>
          <p:cNvSpPr>
            <a:spLocks noChangeArrowheads="1"/>
          </p:cNvSpPr>
          <p:nvPr/>
        </p:nvSpPr>
        <p:spPr bwMode="auto">
          <a:xfrm>
            <a:off x="5562600" y="3467100"/>
            <a:ext cx="152400" cy="1524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8939" name="Oval 10"/>
          <p:cNvSpPr>
            <a:spLocks noChangeArrowheads="1"/>
          </p:cNvSpPr>
          <p:nvPr/>
        </p:nvSpPr>
        <p:spPr bwMode="auto">
          <a:xfrm>
            <a:off x="4343400" y="3467100"/>
            <a:ext cx="152400" cy="1524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8940" name="Oval 11"/>
          <p:cNvSpPr>
            <a:spLocks noChangeArrowheads="1"/>
          </p:cNvSpPr>
          <p:nvPr/>
        </p:nvSpPr>
        <p:spPr bwMode="auto">
          <a:xfrm>
            <a:off x="5410200" y="3848100"/>
            <a:ext cx="152400" cy="1524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8941" name="Oval 12"/>
          <p:cNvSpPr>
            <a:spLocks noChangeArrowheads="1"/>
          </p:cNvSpPr>
          <p:nvPr/>
        </p:nvSpPr>
        <p:spPr bwMode="auto">
          <a:xfrm>
            <a:off x="3200400" y="3924300"/>
            <a:ext cx="152400" cy="1524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8942" name="Oval 13"/>
          <p:cNvSpPr>
            <a:spLocks noChangeArrowheads="1"/>
          </p:cNvSpPr>
          <p:nvPr/>
        </p:nvSpPr>
        <p:spPr bwMode="auto">
          <a:xfrm>
            <a:off x="4648200" y="3848100"/>
            <a:ext cx="152400" cy="1524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8943" name="Oval 14"/>
          <p:cNvSpPr>
            <a:spLocks noChangeArrowheads="1"/>
          </p:cNvSpPr>
          <p:nvPr/>
        </p:nvSpPr>
        <p:spPr bwMode="auto">
          <a:xfrm>
            <a:off x="3886200" y="3619500"/>
            <a:ext cx="152400" cy="1524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8944" name="Oval 15"/>
          <p:cNvSpPr>
            <a:spLocks noChangeArrowheads="1"/>
          </p:cNvSpPr>
          <p:nvPr/>
        </p:nvSpPr>
        <p:spPr bwMode="auto">
          <a:xfrm>
            <a:off x="3581400" y="3848100"/>
            <a:ext cx="152400" cy="1524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8945" name="Rectangle 16"/>
          <p:cNvSpPr>
            <a:spLocks noChangeArrowheads="1"/>
          </p:cNvSpPr>
          <p:nvPr/>
        </p:nvSpPr>
        <p:spPr bwMode="auto">
          <a:xfrm>
            <a:off x="2819400" y="4152900"/>
            <a:ext cx="3276600" cy="152400"/>
          </a:xfrm>
          <a:prstGeom prst="rect">
            <a:avLst/>
          </a:prstGeom>
          <a:solidFill>
            <a:srgbClr val="969696"/>
          </a:solidFill>
          <a:ln w="19050">
            <a:solidFill>
              <a:srgbClr val="000000"/>
            </a:solidFill>
            <a:miter lim="800000"/>
            <a:headEnd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8946" name="Line 17"/>
          <p:cNvSpPr>
            <a:spLocks noChangeShapeType="1"/>
          </p:cNvSpPr>
          <p:nvPr/>
        </p:nvSpPr>
        <p:spPr bwMode="auto">
          <a:xfrm flipV="1">
            <a:off x="3276600" y="3162300"/>
            <a:ext cx="0" cy="381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8947" name="Line 18"/>
          <p:cNvSpPr>
            <a:spLocks noChangeShapeType="1"/>
          </p:cNvSpPr>
          <p:nvPr/>
        </p:nvSpPr>
        <p:spPr bwMode="auto">
          <a:xfrm flipV="1">
            <a:off x="3276600" y="3771900"/>
            <a:ext cx="228600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8948" name="Line 19"/>
          <p:cNvSpPr>
            <a:spLocks noChangeShapeType="1"/>
          </p:cNvSpPr>
          <p:nvPr/>
        </p:nvSpPr>
        <p:spPr bwMode="auto">
          <a:xfrm flipH="1" flipV="1">
            <a:off x="3581400" y="3619500"/>
            <a:ext cx="76200" cy="304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8949" name="Line 20"/>
          <p:cNvSpPr>
            <a:spLocks noChangeShapeType="1"/>
          </p:cNvSpPr>
          <p:nvPr/>
        </p:nvSpPr>
        <p:spPr bwMode="auto">
          <a:xfrm flipV="1">
            <a:off x="4191000" y="3848100"/>
            <a:ext cx="304800" cy="152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8950" name="Line 21"/>
          <p:cNvSpPr>
            <a:spLocks noChangeShapeType="1"/>
          </p:cNvSpPr>
          <p:nvPr/>
        </p:nvSpPr>
        <p:spPr bwMode="auto">
          <a:xfrm flipH="1" flipV="1">
            <a:off x="3810000" y="3238500"/>
            <a:ext cx="152400" cy="457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8951" name="Line 22"/>
          <p:cNvSpPr>
            <a:spLocks noChangeShapeType="1"/>
          </p:cNvSpPr>
          <p:nvPr/>
        </p:nvSpPr>
        <p:spPr bwMode="auto">
          <a:xfrm flipV="1">
            <a:off x="4419600" y="3162300"/>
            <a:ext cx="228600" cy="381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8952" name="Line 23"/>
          <p:cNvSpPr>
            <a:spLocks noChangeShapeType="1"/>
          </p:cNvSpPr>
          <p:nvPr/>
        </p:nvSpPr>
        <p:spPr bwMode="auto">
          <a:xfrm flipH="1" flipV="1">
            <a:off x="4648200" y="3543300"/>
            <a:ext cx="76200" cy="381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8953" name="Line 24"/>
          <p:cNvSpPr>
            <a:spLocks noChangeShapeType="1"/>
          </p:cNvSpPr>
          <p:nvPr/>
        </p:nvSpPr>
        <p:spPr bwMode="auto">
          <a:xfrm flipH="1" flipV="1">
            <a:off x="4953000" y="3543300"/>
            <a:ext cx="228600" cy="152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8954" name="Line 25"/>
          <p:cNvSpPr>
            <a:spLocks noChangeShapeType="1"/>
          </p:cNvSpPr>
          <p:nvPr/>
        </p:nvSpPr>
        <p:spPr bwMode="auto">
          <a:xfrm flipV="1">
            <a:off x="5529263" y="3752850"/>
            <a:ext cx="304800" cy="152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8955" name="Line 26"/>
          <p:cNvSpPr>
            <a:spLocks noChangeShapeType="1"/>
          </p:cNvSpPr>
          <p:nvPr/>
        </p:nvSpPr>
        <p:spPr bwMode="auto">
          <a:xfrm flipH="1" flipV="1">
            <a:off x="5562600" y="3162300"/>
            <a:ext cx="76200" cy="304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8956" name="Rectangle 27"/>
          <p:cNvSpPr>
            <a:spLocks noChangeArrowheads="1"/>
          </p:cNvSpPr>
          <p:nvPr/>
        </p:nvSpPr>
        <p:spPr bwMode="auto">
          <a:xfrm>
            <a:off x="2971800" y="2552700"/>
            <a:ext cx="2971800" cy="838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8957" name="Rectangle 28" descr="Dark upward diagonal"/>
          <p:cNvSpPr>
            <a:spLocks noChangeArrowheads="1"/>
          </p:cNvSpPr>
          <p:nvPr/>
        </p:nvSpPr>
        <p:spPr bwMode="auto">
          <a:xfrm>
            <a:off x="2819400" y="4283075"/>
            <a:ext cx="3271838" cy="88900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25400">
            <a:solidFill>
              <a:srgbClr val="000000"/>
            </a:solidFill>
            <a:miter lim="800000"/>
            <a:headEnd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8958" name="Line 29"/>
          <p:cNvSpPr>
            <a:spLocks noChangeShapeType="1"/>
          </p:cNvSpPr>
          <p:nvPr/>
        </p:nvSpPr>
        <p:spPr bwMode="auto">
          <a:xfrm>
            <a:off x="4005263" y="2157413"/>
            <a:ext cx="442912" cy="20859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8959" name="Line 30"/>
          <p:cNvSpPr>
            <a:spLocks noChangeShapeType="1"/>
          </p:cNvSpPr>
          <p:nvPr/>
        </p:nvSpPr>
        <p:spPr bwMode="auto">
          <a:xfrm flipV="1">
            <a:off x="4514850" y="2157413"/>
            <a:ext cx="442913" cy="20859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8960" name="Text Box 31"/>
          <p:cNvSpPr txBox="1">
            <a:spLocks noChangeArrowheads="1"/>
          </p:cNvSpPr>
          <p:nvPr/>
        </p:nvSpPr>
        <p:spPr bwMode="auto">
          <a:xfrm>
            <a:off x="4108450" y="20574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FTIR</a:t>
            </a:r>
          </a:p>
        </p:txBody>
      </p:sp>
      <p:sp>
        <p:nvSpPr>
          <p:cNvPr id="508961" name="Rectangle 32"/>
          <p:cNvSpPr>
            <a:spLocks noChangeArrowheads="1"/>
          </p:cNvSpPr>
          <p:nvPr/>
        </p:nvSpPr>
        <p:spPr bwMode="auto">
          <a:xfrm>
            <a:off x="2824163" y="4381500"/>
            <a:ext cx="3268662" cy="338138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Bake Plate</a:t>
            </a:r>
          </a:p>
        </p:txBody>
      </p:sp>
      <p:sp>
        <p:nvSpPr>
          <p:cNvPr id="508962" name="AutoShape 33"/>
          <p:cNvSpPr>
            <a:spLocks/>
          </p:cNvSpPr>
          <p:nvPr/>
        </p:nvSpPr>
        <p:spPr bwMode="auto">
          <a:xfrm>
            <a:off x="2514600" y="2562225"/>
            <a:ext cx="228600" cy="762000"/>
          </a:xfrm>
          <a:prstGeom prst="leftBrace">
            <a:avLst>
              <a:gd name="adj1" fmla="val 27778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8963" name="AutoShape 34"/>
          <p:cNvSpPr>
            <a:spLocks/>
          </p:cNvSpPr>
          <p:nvPr/>
        </p:nvSpPr>
        <p:spPr bwMode="auto">
          <a:xfrm>
            <a:off x="2514600" y="3371850"/>
            <a:ext cx="228600" cy="762000"/>
          </a:xfrm>
          <a:prstGeom prst="leftBrace">
            <a:avLst>
              <a:gd name="adj1" fmla="val 27778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8964" name="AutoShape 35"/>
          <p:cNvSpPr>
            <a:spLocks/>
          </p:cNvSpPr>
          <p:nvPr/>
        </p:nvSpPr>
        <p:spPr bwMode="auto">
          <a:xfrm>
            <a:off x="2590800" y="4181475"/>
            <a:ext cx="152400" cy="209550"/>
          </a:xfrm>
          <a:prstGeom prst="leftBrace">
            <a:avLst>
              <a:gd name="adj1" fmla="val 11458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08965" name="Picture 3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71763"/>
            <a:ext cx="2522538" cy="20288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8966" name="Text Box 37"/>
          <p:cNvSpPr txBox="1">
            <a:spLocks noChangeArrowheads="1"/>
          </p:cNvSpPr>
          <p:nvPr/>
        </p:nvSpPr>
        <p:spPr bwMode="auto">
          <a:xfrm>
            <a:off x="6683375" y="1985963"/>
            <a:ext cx="18780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Normalized FTIR</a:t>
            </a:r>
          </a:p>
          <a:p>
            <a:pPr algn="ctr"/>
            <a:r>
              <a:rPr lang="en-US" altLang="en-US"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 at 1760 cm</a:t>
            </a:r>
            <a:r>
              <a:rPr lang="en-US" altLang="en-US" sz="1600" b="1" baseline="30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508967" name="Freeform 38"/>
          <p:cNvSpPr>
            <a:spLocks/>
          </p:cNvSpPr>
          <p:nvPr/>
        </p:nvSpPr>
        <p:spPr bwMode="auto">
          <a:xfrm>
            <a:off x="4953000" y="1566863"/>
            <a:ext cx="2686050" cy="466725"/>
          </a:xfrm>
          <a:custGeom>
            <a:avLst/>
            <a:gdLst>
              <a:gd name="T0" fmla="*/ 0 w 1692"/>
              <a:gd name="T1" fmla="*/ 466725 h 294"/>
              <a:gd name="T2" fmla="*/ 114300 w 1692"/>
              <a:gd name="T3" fmla="*/ 128588 h 294"/>
              <a:gd name="T4" fmla="*/ 500063 w 1692"/>
              <a:gd name="T5" fmla="*/ 0 h 294"/>
              <a:gd name="T6" fmla="*/ 2057400 w 1692"/>
              <a:gd name="T7" fmla="*/ 9525 h 294"/>
              <a:gd name="T8" fmla="*/ 2586038 w 1692"/>
              <a:gd name="T9" fmla="*/ 157163 h 294"/>
              <a:gd name="T10" fmla="*/ 2657475 w 1692"/>
              <a:gd name="T11" fmla="*/ 371475 h 2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92" h="294">
                <a:moveTo>
                  <a:pt x="0" y="294"/>
                </a:moveTo>
                <a:cubicBezTo>
                  <a:pt x="12" y="259"/>
                  <a:pt x="20" y="130"/>
                  <a:pt x="72" y="81"/>
                </a:cubicBezTo>
                <a:cubicBezTo>
                  <a:pt x="124" y="32"/>
                  <a:pt x="111" y="12"/>
                  <a:pt x="315" y="0"/>
                </a:cubicBezTo>
                <a:lnTo>
                  <a:pt x="1296" y="6"/>
                </a:lnTo>
                <a:cubicBezTo>
                  <a:pt x="1515" y="22"/>
                  <a:pt x="1566" y="61"/>
                  <a:pt x="1629" y="99"/>
                </a:cubicBezTo>
                <a:cubicBezTo>
                  <a:pt x="1692" y="137"/>
                  <a:pt x="1665" y="206"/>
                  <a:pt x="1674" y="234"/>
                </a:cubicBez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8968" name="Text Box 39"/>
          <p:cNvSpPr txBox="1">
            <a:spLocks noChangeArrowheads="1"/>
          </p:cNvSpPr>
          <p:nvPr/>
        </p:nvSpPr>
        <p:spPr bwMode="auto">
          <a:xfrm>
            <a:off x="7937500" y="32527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+t</a:t>
            </a:r>
          </a:p>
        </p:txBody>
      </p:sp>
      <p:sp>
        <p:nvSpPr>
          <p:cNvPr id="508969" name="Line 40"/>
          <p:cNvSpPr>
            <a:spLocks noChangeShapeType="1"/>
          </p:cNvSpPr>
          <p:nvPr/>
        </p:nvSpPr>
        <p:spPr bwMode="auto">
          <a:xfrm flipV="1">
            <a:off x="8001000" y="3176588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8970" name="Text Box 41"/>
          <p:cNvSpPr txBox="1">
            <a:spLocks noChangeArrowheads="1"/>
          </p:cNvSpPr>
          <p:nvPr/>
        </p:nvSpPr>
        <p:spPr bwMode="auto">
          <a:xfrm>
            <a:off x="0" y="4071938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Mirror-backed Si wafer</a:t>
            </a:r>
          </a:p>
        </p:txBody>
      </p:sp>
      <p:sp>
        <p:nvSpPr>
          <p:cNvPr id="508971" name="Text Box 42"/>
          <p:cNvSpPr txBox="1">
            <a:spLocks noChangeArrowheads="1"/>
          </p:cNvSpPr>
          <p:nvPr/>
        </p:nvSpPr>
        <p:spPr bwMode="auto">
          <a:xfrm>
            <a:off x="1585913" y="1069975"/>
            <a:ext cx="671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t-BOC Bilayer Experiment</a:t>
            </a:r>
          </a:p>
        </p:txBody>
      </p:sp>
      <p:sp>
        <p:nvSpPr>
          <p:cNvPr id="508972" name="Rectangle 43"/>
          <p:cNvSpPr>
            <a:spLocks noChangeArrowheads="1"/>
          </p:cNvSpPr>
          <p:nvPr/>
        </p:nvSpPr>
        <p:spPr bwMode="auto">
          <a:xfrm>
            <a:off x="3048000" y="5029200"/>
            <a:ext cx="3048000" cy="10668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8973" name="Rectangle 44"/>
          <p:cNvSpPr>
            <a:spLocks noChangeArrowheads="1"/>
          </p:cNvSpPr>
          <p:nvPr/>
        </p:nvSpPr>
        <p:spPr bwMode="auto">
          <a:xfrm>
            <a:off x="4114800" y="5029200"/>
            <a:ext cx="7620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00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508974" name="Oval 45"/>
          <p:cNvSpPr>
            <a:spLocks noChangeArrowheads="1"/>
          </p:cNvSpPr>
          <p:nvPr/>
        </p:nvSpPr>
        <p:spPr bwMode="auto">
          <a:xfrm>
            <a:off x="4648200" y="5486400"/>
            <a:ext cx="152400" cy="1524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8975" name="Line 46"/>
          <p:cNvSpPr>
            <a:spLocks noChangeShapeType="1"/>
          </p:cNvSpPr>
          <p:nvPr/>
        </p:nvSpPr>
        <p:spPr bwMode="auto">
          <a:xfrm flipV="1">
            <a:off x="4724400" y="5562600"/>
            <a:ext cx="304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8976" name="Oval 47"/>
          <p:cNvSpPr>
            <a:spLocks noChangeArrowheads="1"/>
          </p:cNvSpPr>
          <p:nvPr/>
        </p:nvSpPr>
        <p:spPr bwMode="auto">
          <a:xfrm>
            <a:off x="4191000" y="5486400"/>
            <a:ext cx="152400" cy="15240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8977" name="Line 48"/>
          <p:cNvSpPr>
            <a:spLocks noChangeShapeType="1"/>
          </p:cNvSpPr>
          <p:nvPr/>
        </p:nvSpPr>
        <p:spPr bwMode="auto">
          <a:xfrm flipH="1" flipV="1">
            <a:off x="3886200" y="5562600"/>
            <a:ext cx="304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8978" name="Text Box 49"/>
          <p:cNvSpPr txBox="1">
            <a:spLocks noChangeArrowheads="1"/>
          </p:cNvSpPr>
          <p:nvPr/>
        </p:nvSpPr>
        <p:spPr bwMode="auto">
          <a:xfrm>
            <a:off x="3048000" y="51054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cs typeface="Arial" panose="020B0604020202020204" pitchFamily="34" charset="0"/>
              </a:rPr>
              <a:t>Unexposed</a:t>
            </a:r>
          </a:p>
        </p:txBody>
      </p:sp>
      <p:sp>
        <p:nvSpPr>
          <p:cNvPr id="508979" name="Text Box 50"/>
          <p:cNvSpPr txBox="1">
            <a:spLocks noChangeArrowheads="1"/>
          </p:cNvSpPr>
          <p:nvPr/>
        </p:nvSpPr>
        <p:spPr bwMode="auto">
          <a:xfrm>
            <a:off x="4953000" y="51054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cs typeface="Arial" panose="020B0604020202020204" pitchFamily="34" charset="0"/>
              </a:rPr>
              <a:t>Unexposed</a:t>
            </a:r>
          </a:p>
        </p:txBody>
      </p:sp>
      <p:sp>
        <p:nvSpPr>
          <p:cNvPr id="508980" name="AutoShape 51"/>
          <p:cNvSpPr>
            <a:spLocks noChangeArrowheads="1"/>
          </p:cNvSpPr>
          <p:nvPr/>
        </p:nvSpPr>
        <p:spPr bwMode="auto">
          <a:xfrm>
            <a:off x="4343400" y="5943600"/>
            <a:ext cx="3048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8981" name="Text Box 52"/>
          <p:cNvSpPr txBox="1">
            <a:spLocks noChangeArrowheads="1"/>
          </p:cNvSpPr>
          <p:nvPr/>
        </p:nvSpPr>
        <p:spPr bwMode="auto">
          <a:xfrm>
            <a:off x="3962400" y="6156325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solidFill>
                  <a:srgbClr val="0000FF"/>
                </a:solidFill>
                <a:cs typeface="Arial" panose="020B0604020202020204" pitchFamily="34" charset="0"/>
              </a:rPr>
              <a:t>Exposed</a:t>
            </a:r>
          </a:p>
        </p:txBody>
      </p:sp>
    </p:spTree>
    <p:extLst>
      <p:ext uri="{BB962C8B-B14F-4D97-AF65-F5344CB8AC3E}">
        <p14:creationId xmlns:p14="http://schemas.microsoft.com/office/powerpoint/2010/main" val="127124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100013"/>
            <a:ext cx="6877050" cy="661987"/>
          </a:xfrm>
          <a:noFill/>
        </p:spPr>
        <p:txBody>
          <a:bodyPr lIns="92075" tIns="46038" rIns="92075" bIns="46038" anchor="b">
            <a:normAutofit fontScale="90000"/>
          </a:bodyPr>
          <a:lstStyle/>
          <a:p>
            <a:pPr eaLnBrk="1" hangingPunct="1"/>
            <a:r>
              <a:rPr lang="en-US" altLang="en-US" dirty="0" smtClean="0"/>
              <a:t>   SEM of bilayer interface</a:t>
            </a:r>
          </a:p>
        </p:txBody>
      </p:sp>
      <p:sp>
        <p:nvSpPr>
          <p:cNvPr id="655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610600" cy="167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smtClean="0"/>
              <a:t>SEM was used to investigate the interface between the acid feeder and acid detector layers after a 35 minute bake.</a:t>
            </a:r>
          </a:p>
          <a:p>
            <a:pPr eaLnBrk="1" hangingPunct="1"/>
            <a:r>
              <a:rPr lang="en-US" altLang="en-US" sz="2000" smtClean="0"/>
              <a:t>The reacted region appears as a well-defined intermediate layer between the original two layers.</a:t>
            </a:r>
          </a:p>
        </p:txBody>
      </p:sp>
      <p:graphicFrame>
        <p:nvGraphicFramePr>
          <p:cNvPr id="65540" name="Object 9"/>
          <p:cNvGraphicFramePr>
            <a:graphicFrameLocks noChangeAspect="1"/>
          </p:cNvGraphicFramePr>
          <p:nvPr/>
        </p:nvGraphicFramePr>
        <p:xfrm>
          <a:off x="152400" y="3200400"/>
          <a:ext cx="28702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1" r:id="rId3" imgW="4877223" imgH="3657917" progId="MSPhotoEd.3">
                  <p:embed/>
                </p:oleObj>
              </mc:Choice>
              <mc:Fallback>
                <p:oleObj r:id="rId3" imgW="4877223" imgH="3657917" progId="MSPhotoEd.3">
                  <p:embed/>
                  <p:pic>
                    <p:nvPicPr>
                      <p:cNvPr id="6554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200400"/>
                        <a:ext cx="2870200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11"/>
          <p:cNvGraphicFramePr>
            <a:graphicFrameLocks noChangeAspect="1"/>
          </p:cNvGraphicFramePr>
          <p:nvPr/>
        </p:nvGraphicFramePr>
        <p:xfrm>
          <a:off x="3159125" y="3222625"/>
          <a:ext cx="286067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2" r:id="rId5" imgW="4877223" imgH="3657917" progId="MSPhotoEd.3">
                  <p:embed/>
                </p:oleObj>
              </mc:Choice>
              <mc:Fallback>
                <p:oleObj r:id="rId5" imgW="4877223" imgH="3657917" progId="MSPhotoEd.3">
                  <p:embed/>
                  <p:pic>
                    <p:nvPicPr>
                      <p:cNvPr id="6554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6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5" y="3222625"/>
                        <a:ext cx="2860675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2" name="Object 12"/>
          <p:cNvGraphicFramePr>
            <a:graphicFrameLocks noChangeAspect="1"/>
          </p:cNvGraphicFramePr>
          <p:nvPr/>
        </p:nvGraphicFramePr>
        <p:xfrm>
          <a:off x="6121400" y="3200400"/>
          <a:ext cx="28702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3" r:id="rId7" imgW="4877223" imgH="3657917" progId="MSPhotoEd.3">
                  <p:embed/>
                </p:oleObj>
              </mc:Choice>
              <mc:Fallback>
                <p:oleObj r:id="rId7" imgW="4877223" imgH="3657917" progId="MSPhotoEd.3">
                  <p:embed/>
                  <p:pic>
                    <p:nvPicPr>
                      <p:cNvPr id="6554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6000" contrast="5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3200400"/>
                        <a:ext cx="2870200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3" name="Rectangle 13"/>
          <p:cNvSpPr>
            <a:spLocks noChangeArrowheads="1"/>
          </p:cNvSpPr>
          <p:nvPr/>
        </p:nvSpPr>
        <p:spPr bwMode="auto">
          <a:xfrm>
            <a:off x="4953000" y="6400800"/>
            <a:ext cx="3200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(Stewart 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 al.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Proc. SPIE, 2000)</a:t>
            </a:r>
          </a:p>
        </p:txBody>
      </p:sp>
      <p:sp>
        <p:nvSpPr>
          <p:cNvPr id="65544" name="Text Box 14"/>
          <p:cNvSpPr txBox="1">
            <a:spLocks noChangeArrowheads="1"/>
          </p:cNvSpPr>
          <p:nvPr/>
        </p:nvSpPr>
        <p:spPr bwMode="auto">
          <a:xfrm>
            <a:off x="533400" y="5410200"/>
            <a:ext cx="19224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bake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60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130 nm</a:t>
            </a:r>
          </a:p>
        </p:txBody>
      </p:sp>
      <p:sp>
        <p:nvSpPr>
          <p:cNvPr id="65545" name="Text Box 15"/>
          <p:cNvSpPr txBox="1">
            <a:spLocks noChangeArrowheads="1"/>
          </p:cNvSpPr>
          <p:nvPr/>
        </p:nvSpPr>
        <p:spPr bwMode="auto">
          <a:xfrm>
            <a:off x="3581400" y="5410200"/>
            <a:ext cx="19224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bake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75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230 nm</a:t>
            </a:r>
          </a:p>
        </p:txBody>
      </p:sp>
      <p:sp>
        <p:nvSpPr>
          <p:cNvPr id="65546" name="Text Box 16"/>
          <p:cNvSpPr txBox="1">
            <a:spLocks noChangeArrowheads="1"/>
          </p:cNvSpPr>
          <p:nvPr/>
        </p:nvSpPr>
        <p:spPr bwMode="auto">
          <a:xfrm>
            <a:off x="6629400" y="5410200"/>
            <a:ext cx="19224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bake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90 °C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415 nm</a:t>
            </a:r>
          </a:p>
        </p:txBody>
      </p:sp>
      <p:sp>
        <p:nvSpPr>
          <p:cNvPr id="65547" name="Text Box 17"/>
          <p:cNvSpPr txBox="1">
            <a:spLocks noChangeArrowheads="1"/>
          </p:cNvSpPr>
          <p:nvPr/>
        </p:nvSpPr>
        <p:spPr bwMode="auto">
          <a:xfrm>
            <a:off x="304800" y="3276600"/>
            <a:ext cx="2593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ACID DETECTOR LAYER</a:t>
            </a:r>
          </a:p>
        </p:txBody>
      </p:sp>
      <p:sp>
        <p:nvSpPr>
          <p:cNvPr id="65548" name="Text Box 18"/>
          <p:cNvSpPr txBox="1">
            <a:spLocks noChangeArrowheads="1"/>
          </p:cNvSpPr>
          <p:nvPr/>
        </p:nvSpPr>
        <p:spPr bwMode="auto">
          <a:xfrm>
            <a:off x="442913" y="4724400"/>
            <a:ext cx="2300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ACID FEEDER LAYER</a:t>
            </a:r>
          </a:p>
        </p:txBody>
      </p:sp>
      <p:sp>
        <p:nvSpPr>
          <p:cNvPr id="65549" name="Text Box 19"/>
          <p:cNvSpPr txBox="1">
            <a:spLocks noChangeArrowheads="1"/>
          </p:cNvSpPr>
          <p:nvPr/>
        </p:nvSpPr>
        <p:spPr bwMode="auto">
          <a:xfrm>
            <a:off x="6248400" y="4191000"/>
            <a:ext cx="2505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INTERMEDIATE  LAYER</a:t>
            </a:r>
          </a:p>
        </p:txBody>
      </p:sp>
      <p:sp>
        <p:nvSpPr>
          <p:cNvPr id="65550" name="Line 20"/>
          <p:cNvSpPr>
            <a:spLocks noChangeShapeType="1"/>
          </p:cNvSpPr>
          <p:nvPr/>
        </p:nvSpPr>
        <p:spPr bwMode="auto">
          <a:xfrm>
            <a:off x="1066800" y="4329113"/>
            <a:ext cx="8382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5551" name="Line 21"/>
          <p:cNvSpPr>
            <a:spLocks noChangeShapeType="1"/>
          </p:cNvSpPr>
          <p:nvPr/>
        </p:nvSpPr>
        <p:spPr bwMode="auto">
          <a:xfrm>
            <a:off x="1066800" y="4572000"/>
            <a:ext cx="8382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5552" name="Line 22"/>
          <p:cNvSpPr>
            <a:spLocks noChangeShapeType="1"/>
          </p:cNvSpPr>
          <p:nvPr/>
        </p:nvSpPr>
        <p:spPr bwMode="auto">
          <a:xfrm>
            <a:off x="4114800" y="4267200"/>
            <a:ext cx="8382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5553" name="Line 23"/>
          <p:cNvSpPr>
            <a:spLocks noChangeShapeType="1"/>
          </p:cNvSpPr>
          <p:nvPr/>
        </p:nvSpPr>
        <p:spPr bwMode="auto">
          <a:xfrm>
            <a:off x="4114800" y="4800600"/>
            <a:ext cx="8382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5554" name="Line 24"/>
          <p:cNvSpPr>
            <a:spLocks noChangeShapeType="1"/>
          </p:cNvSpPr>
          <p:nvPr/>
        </p:nvSpPr>
        <p:spPr bwMode="auto">
          <a:xfrm>
            <a:off x="7010400" y="3962400"/>
            <a:ext cx="8382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5555" name="Line 25"/>
          <p:cNvSpPr>
            <a:spLocks noChangeShapeType="1"/>
          </p:cNvSpPr>
          <p:nvPr/>
        </p:nvSpPr>
        <p:spPr bwMode="auto">
          <a:xfrm>
            <a:off x="7010400" y="4648200"/>
            <a:ext cx="8382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5556" name="Line 2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5557" name="Line 27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37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0013"/>
            <a:ext cx="8686800" cy="661987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2800" smtClean="0"/>
              <a:t>3.  SEM of bilayer interface: control experiment</a:t>
            </a:r>
          </a:p>
        </p:txBody>
      </p:sp>
      <p:sp>
        <p:nvSpPr>
          <p:cNvPr id="66563" name="Line 20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6564" name="Line 21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6565" name="Text Box 24"/>
          <p:cNvSpPr txBox="1">
            <a:spLocks noChangeArrowheads="1"/>
          </p:cNvSpPr>
          <p:nvPr/>
        </p:nvSpPr>
        <p:spPr bwMode="auto">
          <a:xfrm>
            <a:off x="381000" y="990600"/>
            <a:ext cx="8524875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Two bilayer samples were prepared identically, except that one was exposed with UV light and the other was unexposed.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The unexposed sample (no acid) has a distinct interface between the two layers, while the exposed sample has formed an intermediate layer.</a:t>
            </a:r>
          </a:p>
        </p:txBody>
      </p:sp>
      <p:graphicFrame>
        <p:nvGraphicFramePr>
          <p:cNvPr id="66566" name="Object 25"/>
          <p:cNvGraphicFramePr>
            <a:graphicFrameLocks noChangeAspect="1"/>
          </p:cNvGraphicFramePr>
          <p:nvPr/>
        </p:nvGraphicFramePr>
        <p:xfrm>
          <a:off x="5949950" y="3940175"/>
          <a:ext cx="2962275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8" r:id="rId3" imgW="4877223" imgH="3657917" progId="MSPhotoEd.3">
                  <p:embed/>
                </p:oleObj>
              </mc:Choice>
              <mc:Fallback>
                <p:oleObj r:id="rId3" imgW="4877223" imgH="3657917" progId="MSPhotoEd.3">
                  <p:embed/>
                  <p:pic>
                    <p:nvPicPr>
                      <p:cNvPr id="6656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950" y="3940175"/>
                        <a:ext cx="2962275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7" name="Object 26"/>
          <p:cNvGraphicFramePr>
            <a:graphicFrameLocks noChangeAspect="1"/>
          </p:cNvGraphicFramePr>
          <p:nvPr/>
        </p:nvGraphicFramePr>
        <p:xfrm>
          <a:off x="192088" y="3897313"/>
          <a:ext cx="2962275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9" r:id="rId5" imgW="4877223" imgH="3657917" progId="MSPhotoEd.3">
                  <p:embed/>
                </p:oleObj>
              </mc:Choice>
              <mc:Fallback>
                <p:oleObj r:id="rId5" imgW="4877223" imgH="3657917" progId="MSPhotoEd.3">
                  <p:embed/>
                  <p:pic>
                    <p:nvPicPr>
                      <p:cNvPr id="6656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4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3897313"/>
                        <a:ext cx="2962275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8" name="Text Box 27"/>
          <p:cNvSpPr txBox="1">
            <a:spLocks noChangeArrowheads="1"/>
          </p:cNvSpPr>
          <p:nvPr/>
        </p:nvSpPr>
        <p:spPr bwMode="auto">
          <a:xfrm>
            <a:off x="336550" y="3340100"/>
            <a:ext cx="189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Without Acid</a:t>
            </a:r>
          </a:p>
        </p:txBody>
      </p:sp>
      <p:sp>
        <p:nvSpPr>
          <p:cNvPr id="66569" name="Text Box 28"/>
          <p:cNvSpPr txBox="1">
            <a:spLocks noChangeArrowheads="1"/>
          </p:cNvSpPr>
          <p:nvPr/>
        </p:nvSpPr>
        <p:spPr bwMode="auto">
          <a:xfrm>
            <a:off x="6203950" y="332105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 Acid</a:t>
            </a:r>
          </a:p>
        </p:txBody>
      </p:sp>
      <p:sp>
        <p:nvSpPr>
          <p:cNvPr id="66570" name="Rectangle 29"/>
          <p:cNvSpPr>
            <a:spLocks noChangeArrowheads="1"/>
          </p:cNvSpPr>
          <p:nvPr/>
        </p:nvSpPr>
        <p:spPr bwMode="auto">
          <a:xfrm>
            <a:off x="4972050" y="6400800"/>
            <a:ext cx="31813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(Stewart 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 al.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Proc. SPIE, 2000)</a:t>
            </a:r>
          </a:p>
        </p:txBody>
      </p:sp>
      <p:sp>
        <p:nvSpPr>
          <p:cNvPr id="66571" name="Text Box 30"/>
          <p:cNvSpPr txBox="1">
            <a:spLocks noChangeArrowheads="1"/>
          </p:cNvSpPr>
          <p:nvPr/>
        </p:nvSpPr>
        <p:spPr bwMode="auto">
          <a:xfrm>
            <a:off x="3313113" y="4006850"/>
            <a:ext cx="2312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Detector Layer</a:t>
            </a:r>
          </a:p>
        </p:txBody>
      </p:sp>
      <p:sp>
        <p:nvSpPr>
          <p:cNvPr id="66572" name="Text Box 31"/>
          <p:cNvSpPr txBox="1">
            <a:spLocks noChangeArrowheads="1"/>
          </p:cNvSpPr>
          <p:nvPr/>
        </p:nvSpPr>
        <p:spPr bwMode="auto">
          <a:xfrm>
            <a:off x="3571875" y="5588000"/>
            <a:ext cx="1998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Feeder Layer</a:t>
            </a:r>
          </a:p>
        </p:txBody>
      </p:sp>
      <p:sp>
        <p:nvSpPr>
          <p:cNvPr id="66573" name="Text Box 32"/>
          <p:cNvSpPr txBox="1">
            <a:spLocks noChangeArrowheads="1"/>
          </p:cNvSpPr>
          <p:nvPr/>
        </p:nvSpPr>
        <p:spPr bwMode="auto">
          <a:xfrm>
            <a:off x="3605213" y="4689475"/>
            <a:ext cx="18796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Intermediate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Layer</a:t>
            </a:r>
          </a:p>
        </p:txBody>
      </p:sp>
      <p:sp>
        <p:nvSpPr>
          <p:cNvPr id="66574" name="Line 33"/>
          <p:cNvSpPr>
            <a:spLocks noChangeShapeType="1"/>
          </p:cNvSpPr>
          <p:nvPr/>
        </p:nvSpPr>
        <p:spPr bwMode="auto">
          <a:xfrm flipH="1" flipV="1">
            <a:off x="3143250" y="5638800"/>
            <a:ext cx="428625" cy="171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6575" name="Line 34"/>
          <p:cNvSpPr>
            <a:spLocks noChangeShapeType="1"/>
          </p:cNvSpPr>
          <p:nvPr/>
        </p:nvSpPr>
        <p:spPr bwMode="auto">
          <a:xfrm flipH="1">
            <a:off x="3124200" y="4219575"/>
            <a:ext cx="314325" cy="714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6576" name="Line 35"/>
          <p:cNvSpPr>
            <a:spLocks noChangeShapeType="1"/>
          </p:cNvSpPr>
          <p:nvPr/>
        </p:nvSpPr>
        <p:spPr bwMode="auto">
          <a:xfrm flipV="1">
            <a:off x="5495925" y="5676900"/>
            <a:ext cx="428625" cy="171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6577" name="Line 36"/>
          <p:cNvSpPr>
            <a:spLocks noChangeShapeType="1"/>
          </p:cNvSpPr>
          <p:nvPr/>
        </p:nvSpPr>
        <p:spPr bwMode="auto">
          <a:xfrm>
            <a:off x="5591175" y="4229100"/>
            <a:ext cx="314325" cy="714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6578" name="Line 37"/>
          <p:cNvSpPr>
            <a:spLocks noChangeShapeType="1"/>
          </p:cNvSpPr>
          <p:nvPr/>
        </p:nvSpPr>
        <p:spPr bwMode="auto">
          <a:xfrm flipV="1">
            <a:off x="5448300" y="4843463"/>
            <a:ext cx="457200" cy="571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65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Slide Number Placeholder 1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9ED64C-B4FA-4DAC-8A77-D783250E48FA}" type="slidenum">
              <a:rPr lang="en-US" altLang="zh-TW" sz="1400">
                <a:solidFill>
                  <a:srgbClr val="CC6600"/>
                </a:solidFill>
              </a:rPr>
              <a:pPr/>
              <a:t>24</a:t>
            </a:fld>
            <a:endParaRPr lang="en-US" altLang="zh-TW" sz="1400">
              <a:solidFill>
                <a:srgbClr val="CC6600"/>
              </a:solidFill>
            </a:endParaRPr>
          </a:p>
        </p:txBody>
      </p:sp>
      <p:sp>
        <p:nvSpPr>
          <p:cNvPr id="510979" name="Rectangle 2"/>
          <p:cNvSpPr>
            <a:spLocks noChangeArrowheads="1"/>
          </p:cNvSpPr>
          <p:nvPr/>
        </p:nvSpPr>
        <p:spPr bwMode="auto">
          <a:xfrm>
            <a:off x="1295400" y="1562100"/>
            <a:ext cx="6883400" cy="4635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10980" name="Object 3"/>
          <p:cNvGraphicFramePr>
            <a:graphicFrameLocks noChangeAspect="1"/>
          </p:cNvGraphicFramePr>
          <p:nvPr/>
        </p:nvGraphicFramePr>
        <p:xfrm>
          <a:off x="1096963" y="1308100"/>
          <a:ext cx="7107237" cy="483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0" name="Worksheet" r:id="rId4" imgW="6886764" imgH="4457948" progId="Excel.Sheet.8">
                  <p:embed/>
                </p:oleObj>
              </mc:Choice>
              <mc:Fallback>
                <p:oleObj name="Worksheet" r:id="rId4" imgW="6886764" imgH="4457948" progId="Excel.Sheet.8">
                  <p:embed/>
                  <p:pic>
                    <p:nvPicPr>
                      <p:cNvPr id="51098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3" y="1308100"/>
                        <a:ext cx="7107237" cy="483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0981" name="Text Box 4"/>
          <p:cNvSpPr txBox="1">
            <a:spLocks noChangeArrowheads="1"/>
          </p:cNvSpPr>
          <p:nvPr/>
        </p:nvSpPr>
        <p:spPr bwMode="auto">
          <a:xfrm>
            <a:off x="1816100" y="558800"/>
            <a:ext cx="5891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Bilayer Experimental Results </a:t>
            </a:r>
          </a:p>
        </p:txBody>
      </p:sp>
      <p:grpSp>
        <p:nvGrpSpPr>
          <p:cNvPr id="349189" name="Group 5"/>
          <p:cNvGrpSpPr>
            <a:grpSpLocks/>
          </p:cNvGrpSpPr>
          <p:nvPr/>
        </p:nvGrpSpPr>
        <p:grpSpPr bwMode="auto">
          <a:xfrm>
            <a:off x="2844800" y="2181225"/>
            <a:ext cx="5067300" cy="1339850"/>
            <a:chOff x="1792" y="1374"/>
            <a:chExt cx="3192" cy="844"/>
          </a:xfrm>
        </p:grpSpPr>
        <p:sp>
          <p:nvSpPr>
            <p:cNvPr id="510989" name="Oval 6"/>
            <p:cNvSpPr>
              <a:spLocks noChangeArrowheads="1"/>
            </p:cNvSpPr>
            <p:nvPr/>
          </p:nvSpPr>
          <p:spPr bwMode="auto">
            <a:xfrm rot="-492099">
              <a:off x="1792" y="1875"/>
              <a:ext cx="2224" cy="343"/>
            </a:xfrm>
            <a:prstGeom prst="ellips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0990" name="Line 7"/>
            <p:cNvSpPr>
              <a:spLocks noChangeShapeType="1"/>
            </p:cNvSpPr>
            <p:nvPr/>
          </p:nvSpPr>
          <p:spPr bwMode="auto">
            <a:xfrm flipH="1">
              <a:off x="3984" y="1584"/>
              <a:ext cx="312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991" name="Text Box 8"/>
            <p:cNvSpPr txBox="1">
              <a:spLocks noChangeArrowheads="1"/>
            </p:cNvSpPr>
            <p:nvPr/>
          </p:nvSpPr>
          <p:spPr bwMode="auto">
            <a:xfrm>
              <a:off x="4142" y="1374"/>
              <a:ext cx="84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Century Gothic" panose="020B0502020202020204" pitchFamily="34" charset="0"/>
                  <a:cs typeface="Arial" panose="020B0604020202020204" pitchFamily="34" charset="0"/>
                </a:rPr>
                <a:t>Slow Diffusion Region</a:t>
              </a:r>
            </a:p>
          </p:txBody>
        </p:sp>
      </p:grpSp>
      <p:grpSp>
        <p:nvGrpSpPr>
          <p:cNvPr id="349193" name="Group 9"/>
          <p:cNvGrpSpPr>
            <a:grpSpLocks/>
          </p:cNvGrpSpPr>
          <p:nvPr/>
        </p:nvGrpSpPr>
        <p:grpSpPr bwMode="auto">
          <a:xfrm>
            <a:off x="0" y="2257425"/>
            <a:ext cx="2755900" cy="3216275"/>
            <a:chOff x="0" y="1422"/>
            <a:chExt cx="1736" cy="2026"/>
          </a:xfrm>
        </p:grpSpPr>
        <p:sp>
          <p:nvSpPr>
            <p:cNvPr id="510986" name="Oval 10"/>
            <p:cNvSpPr>
              <a:spLocks noChangeArrowheads="1"/>
            </p:cNvSpPr>
            <p:nvPr/>
          </p:nvSpPr>
          <p:spPr bwMode="auto">
            <a:xfrm>
              <a:off x="1496" y="2064"/>
              <a:ext cx="240" cy="1384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0987" name="Line 11"/>
            <p:cNvSpPr>
              <a:spLocks noChangeShapeType="1"/>
            </p:cNvSpPr>
            <p:nvPr/>
          </p:nvSpPr>
          <p:spPr bwMode="auto">
            <a:xfrm>
              <a:off x="736" y="1680"/>
              <a:ext cx="792" cy="4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988" name="Text Box 12"/>
            <p:cNvSpPr txBox="1">
              <a:spLocks noChangeArrowheads="1"/>
            </p:cNvSpPr>
            <p:nvPr/>
          </p:nvSpPr>
          <p:spPr bwMode="auto">
            <a:xfrm>
              <a:off x="0" y="1422"/>
              <a:ext cx="84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chemeClr val="accent2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Fast Diffusion Region</a:t>
              </a:r>
            </a:p>
          </p:txBody>
        </p:sp>
      </p:grpSp>
      <p:sp>
        <p:nvSpPr>
          <p:cNvPr id="349197" name="AutoShape 13"/>
          <p:cNvSpPr>
            <a:spLocks noChangeArrowheads="1"/>
          </p:cNvSpPr>
          <p:nvPr/>
        </p:nvSpPr>
        <p:spPr bwMode="auto">
          <a:xfrm>
            <a:off x="3200400" y="3581400"/>
            <a:ext cx="304800" cy="1676400"/>
          </a:xfrm>
          <a:prstGeom prst="upDownArrow">
            <a:avLst>
              <a:gd name="adj1" fmla="val 50000"/>
              <a:gd name="adj2" fmla="val 11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endParaRPr lang="en-US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49198" name="Text Box 14"/>
          <p:cNvSpPr txBox="1">
            <a:spLocks noChangeArrowheads="1"/>
          </p:cNvSpPr>
          <p:nvPr/>
        </p:nvSpPr>
        <p:spPr bwMode="auto">
          <a:xfrm>
            <a:off x="3413125" y="4156075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Bias</a:t>
            </a:r>
          </a:p>
        </p:txBody>
      </p:sp>
    </p:spTree>
    <p:extLst>
      <p:ext uri="{BB962C8B-B14F-4D97-AF65-F5344CB8AC3E}">
        <p14:creationId xmlns:p14="http://schemas.microsoft.com/office/powerpoint/2010/main" val="408009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97" grpId="0" animBg="1"/>
      <p:bldP spid="34919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Slide Number Placeholder 1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78DB6A1-F3EB-4CA0-93AE-59F070A41FBF}" type="slidenum">
              <a:rPr lang="en-US" altLang="zh-TW" sz="1400">
                <a:solidFill>
                  <a:srgbClr val="CC6600"/>
                </a:solidFill>
              </a:rPr>
              <a:pPr/>
              <a:t>25</a:t>
            </a:fld>
            <a:endParaRPr lang="en-US" altLang="zh-TW" sz="1400">
              <a:solidFill>
                <a:srgbClr val="CC6600"/>
              </a:solidFill>
            </a:endParaRPr>
          </a:p>
        </p:txBody>
      </p:sp>
      <p:sp>
        <p:nvSpPr>
          <p:cNvPr id="513027" name="Text Box 2"/>
          <p:cNvSpPr txBox="1">
            <a:spLocks noChangeArrowheads="1"/>
          </p:cNvSpPr>
          <p:nvPr/>
        </p:nvSpPr>
        <p:spPr bwMode="auto">
          <a:xfrm>
            <a:off x="2057400" y="533400"/>
            <a:ext cx="51546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Bilayer Experiments</a:t>
            </a:r>
          </a:p>
        </p:txBody>
      </p:sp>
      <p:grpSp>
        <p:nvGrpSpPr>
          <p:cNvPr id="513028" name="Group 3"/>
          <p:cNvGrpSpPr>
            <a:grpSpLocks/>
          </p:cNvGrpSpPr>
          <p:nvPr/>
        </p:nvGrpSpPr>
        <p:grpSpPr bwMode="auto">
          <a:xfrm>
            <a:off x="1828800" y="1141413"/>
            <a:ext cx="6172200" cy="5259387"/>
            <a:chOff x="120" y="1333"/>
            <a:chExt cx="2760" cy="2443"/>
          </a:xfrm>
        </p:grpSpPr>
        <p:graphicFrame>
          <p:nvGraphicFramePr>
            <p:cNvPr id="513031" name="Object 4"/>
            <p:cNvGraphicFramePr>
              <a:graphicFrameLocks noChangeAspect="1"/>
            </p:cNvGraphicFramePr>
            <p:nvPr/>
          </p:nvGraphicFramePr>
          <p:xfrm>
            <a:off x="120" y="1560"/>
            <a:ext cx="2760" cy="2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804" name="Worksheet" r:id="rId4" imgW="6086856" imgH="4886554" progId="Excel.Sheet.8">
                    <p:embed/>
                  </p:oleObj>
                </mc:Choice>
                <mc:Fallback>
                  <p:oleObj name="Worksheet" r:id="rId4" imgW="6086856" imgH="4886554" progId="Excel.Sheet.8">
                    <p:embed/>
                    <p:pic>
                      <p:nvPicPr>
                        <p:cNvPr id="513031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" y="1560"/>
                          <a:ext cx="2760" cy="2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032" name="Text Box 5"/>
            <p:cNvSpPr txBox="1">
              <a:spLocks noChangeArrowheads="1"/>
            </p:cNvSpPr>
            <p:nvPr/>
          </p:nvSpPr>
          <p:spPr bwMode="auto">
            <a:xfrm rot="-5400000">
              <a:off x="1313" y="1317"/>
              <a:ext cx="255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513033" name="Text Box 6"/>
            <p:cNvSpPr txBox="1">
              <a:spLocks noChangeArrowheads="1"/>
            </p:cNvSpPr>
            <p:nvPr/>
          </p:nvSpPr>
          <p:spPr bwMode="auto">
            <a:xfrm rot="-5400000">
              <a:off x="1379" y="3123"/>
              <a:ext cx="255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513034" name="Rectangle 7"/>
            <p:cNvSpPr>
              <a:spLocks noChangeArrowheads="1"/>
            </p:cNvSpPr>
            <p:nvPr/>
          </p:nvSpPr>
          <p:spPr bwMode="auto">
            <a:xfrm>
              <a:off x="2256" y="2784"/>
              <a:ext cx="336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cs typeface="Arial" panose="020B0604020202020204" pitchFamily="34" charset="0"/>
                </a:rPr>
                <a:t>75º C</a:t>
              </a:r>
            </a:p>
          </p:txBody>
        </p:sp>
        <p:sp>
          <p:nvSpPr>
            <p:cNvPr id="513035" name="Rectangle 8"/>
            <p:cNvSpPr>
              <a:spLocks noChangeArrowheads="1"/>
            </p:cNvSpPr>
            <p:nvPr/>
          </p:nvSpPr>
          <p:spPr bwMode="auto">
            <a:xfrm>
              <a:off x="2256" y="2592"/>
              <a:ext cx="336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cs typeface="Arial" panose="020B0604020202020204" pitchFamily="34" charset="0"/>
                </a:rPr>
                <a:t>90 ºC</a:t>
              </a:r>
            </a:p>
          </p:txBody>
        </p:sp>
        <p:sp>
          <p:nvSpPr>
            <p:cNvPr id="513036" name="Rectangle 9"/>
            <p:cNvSpPr>
              <a:spLocks noChangeArrowheads="1"/>
            </p:cNvSpPr>
            <p:nvPr/>
          </p:nvSpPr>
          <p:spPr bwMode="auto">
            <a:xfrm>
              <a:off x="2256" y="2352"/>
              <a:ext cx="393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cs typeface="Arial" panose="020B0604020202020204" pitchFamily="34" charset="0"/>
                </a:rPr>
                <a:t>100 ºC</a:t>
              </a:r>
            </a:p>
          </p:txBody>
        </p:sp>
        <p:sp>
          <p:nvSpPr>
            <p:cNvPr id="513037" name="Rectangle 10"/>
            <p:cNvSpPr>
              <a:spLocks noChangeArrowheads="1"/>
            </p:cNvSpPr>
            <p:nvPr/>
          </p:nvSpPr>
          <p:spPr bwMode="auto">
            <a:xfrm>
              <a:off x="2256" y="2016"/>
              <a:ext cx="39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cs typeface="Arial" panose="020B0604020202020204" pitchFamily="34" charset="0"/>
                </a:rPr>
                <a:t>110 ºC</a:t>
              </a:r>
            </a:p>
          </p:txBody>
        </p:sp>
      </p:grpSp>
      <p:sp>
        <p:nvSpPr>
          <p:cNvPr id="513029" name="Line 11"/>
          <p:cNvSpPr>
            <a:spLocks noChangeShapeType="1"/>
          </p:cNvSpPr>
          <p:nvPr/>
        </p:nvSpPr>
        <p:spPr bwMode="auto">
          <a:xfrm flipV="1">
            <a:off x="1447800" y="2743200"/>
            <a:ext cx="0" cy="3124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30" name="Text Box 12"/>
          <p:cNvSpPr txBox="1">
            <a:spLocks noChangeArrowheads="1"/>
          </p:cNvSpPr>
          <p:nvPr/>
        </p:nvSpPr>
        <p:spPr bwMode="auto">
          <a:xfrm>
            <a:off x="914400" y="1828800"/>
            <a:ext cx="908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>
                <a:solidFill>
                  <a:srgbClr val="3333FF"/>
                </a:solidFill>
                <a:cs typeface="Arial" panose="020B0604020202020204" pitchFamily="34" charset="0"/>
              </a:rPr>
              <a:t>Bias</a:t>
            </a:r>
          </a:p>
        </p:txBody>
      </p:sp>
    </p:spTree>
    <p:extLst>
      <p:ext uri="{BB962C8B-B14F-4D97-AF65-F5344CB8AC3E}">
        <p14:creationId xmlns:p14="http://schemas.microsoft.com/office/powerpoint/2010/main" val="11616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768843D-375F-47B9-9482-B78A75109FEA}" type="slidenum">
              <a:rPr lang="en-US" altLang="zh-TW" sz="1400">
                <a:solidFill>
                  <a:srgbClr val="CC6600"/>
                </a:solidFill>
              </a:rPr>
              <a:pPr/>
              <a:t>26</a:t>
            </a:fld>
            <a:endParaRPr lang="en-US" altLang="zh-TW" sz="1400">
              <a:solidFill>
                <a:srgbClr val="CC6600"/>
              </a:solidFill>
            </a:endParaRPr>
          </a:p>
        </p:txBody>
      </p:sp>
      <p:sp>
        <p:nvSpPr>
          <p:cNvPr id="515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53425" cy="593725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0000FF"/>
                </a:solidFill>
              </a:rPr>
              <a:t>Effect of Counterion Size on Bias</a:t>
            </a:r>
          </a:p>
        </p:txBody>
      </p:sp>
      <p:pic>
        <p:nvPicPr>
          <p:cNvPr id="51507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305800" cy="5754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5077" name="Rectangle 4"/>
          <p:cNvSpPr>
            <a:spLocks noChangeArrowheads="1"/>
          </p:cNvSpPr>
          <p:nvPr/>
        </p:nvSpPr>
        <p:spPr bwMode="auto">
          <a:xfrm>
            <a:off x="304800" y="914400"/>
            <a:ext cx="8305800" cy="5715000"/>
          </a:xfrm>
          <a:prstGeom prst="rect">
            <a:avLst/>
          </a:prstGeom>
          <a:noFill/>
          <a:ln w="2286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endParaRPr lang="en-US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15078" name="Line 5"/>
          <p:cNvSpPr>
            <a:spLocks noChangeShapeType="1"/>
          </p:cNvSpPr>
          <p:nvPr/>
        </p:nvSpPr>
        <p:spPr bwMode="auto">
          <a:xfrm flipV="1">
            <a:off x="6629400" y="4876800"/>
            <a:ext cx="685800" cy="152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079" name="Text Box 6"/>
          <p:cNvSpPr txBox="1">
            <a:spLocks noChangeArrowheads="1"/>
          </p:cNvSpPr>
          <p:nvPr/>
        </p:nvSpPr>
        <p:spPr bwMode="auto">
          <a:xfrm>
            <a:off x="7391400" y="4572000"/>
            <a:ext cx="1036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</a:rPr>
              <a:t>15nm</a:t>
            </a:r>
          </a:p>
        </p:txBody>
      </p:sp>
    </p:spTree>
    <p:extLst>
      <p:ext uri="{BB962C8B-B14F-4D97-AF65-F5344CB8AC3E}">
        <p14:creationId xmlns:p14="http://schemas.microsoft.com/office/powerpoint/2010/main" val="351920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09538" y="76200"/>
            <a:ext cx="68246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000066"/>
                </a:solidFill>
                <a:latin typeface="Eras Demi ITC" panose="020B0805030504020804" pitchFamily="34" charset="0"/>
              </a:rPr>
              <a:t>Monte Carlo Lattice Modeling</a:t>
            </a:r>
            <a:endParaRPr lang="en-US" altLang="en-US" sz="3600" b="1" i="0" dirty="0">
              <a:solidFill>
                <a:srgbClr val="000066"/>
              </a:solidFill>
              <a:latin typeface="Eras Demi ITC" panose="020B0805030504020804" pitchFamily="34" charset="0"/>
            </a:endParaRPr>
          </a:p>
        </p:txBody>
      </p:sp>
      <p:sp>
        <p:nvSpPr>
          <p:cNvPr id="33795" name="Line 85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Line 8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797" name="Group 87"/>
          <p:cNvGrpSpPr>
            <a:grpSpLocks/>
          </p:cNvGrpSpPr>
          <p:nvPr/>
        </p:nvGrpSpPr>
        <p:grpSpPr bwMode="auto">
          <a:xfrm>
            <a:off x="914400" y="2808288"/>
            <a:ext cx="8001000" cy="989012"/>
            <a:chOff x="384" y="2017"/>
            <a:chExt cx="5040" cy="623"/>
          </a:xfrm>
        </p:grpSpPr>
        <p:grpSp>
          <p:nvGrpSpPr>
            <p:cNvPr id="33840" name="Group 88"/>
            <p:cNvGrpSpPr>
              <a:grpSpLocks/>
            </p:cNvGrpSpPr>
            <p:nvPr/>
          </p:nvGrpSpPr>
          <p:grpSpPr bwMode="auto">
            <a:xfrm>
              <a:off x="384" y="2017"/>
              <a:ext cx="1581" cy="597"/>
              <a:chOff x="384" y="2017"/>
              <a:chExt cx="1581" cy="597"/>
            </a:xfrm>
          </p:grpSpPr>
          <p:grpSp>
            <p:nvGrpSpPr>
              <p:cNvPr id="33843" name="Group 89"/>
              <p:cNvGrpSpPr>
                <a:grpSpLocks/>
              </p:cNvGrpSpPr>
              <p:nvPr/>
            </p:nvGrpSpPr>
            <p:grpSpPr bwMode="auto">
              <a:xfrm>
                <a:off x="384" y="2017"/>
                <a:ext cx="1581" cy="288"/>
                <a:chOff x="384" y="2017"/>
                <a:chExt cx="1581" cy="288"/>
              </a:xfrm>
            </p:grpSpPr>
            <p:sp>
              <p:nvSpPr>
                <p:cNvPr id="33857" name="Rectangle 90"/>
                <p:cNvSpPr>
                  <a:spLocks noChangeArrowheads="1"/>
                </p:cNvSpPr>
                <p:nvPr/>
              </p:nvSpPr>
              <p:spPr bwMode="auto">
                <a:xfrm>
                  <a:off x="384" y="2182"/>
                  <a:ext cx="528" cy="48"/>
                </a:xfrm>
                <a:prstGeom prst="rect">
                  <a:avLst/>
                </a:prstGeom>
                <a:solidFill>
                  <a:srgbClr val="000000"/>
                </a:solidFill>
                <a:ln w="254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58" name="Rectangle 91"/>
                <p:cNvSpPr>
                  <a:spLocks noChangeArrowheads="1"/>
                </p:cNvSpPr>
                <p:nvPr/>
              </p:nvSpPr>
              <p:spPr bwMode="auto">
                <a:xfrm>
                  <a:off x="1437" y="2182"/>
                  <a:ext cx="528" cy="48"/>
                </a:xfrm>
                <a:prstGeom prst="rect">
                  <a:avLst/>
                </a:prstGeom>
                <a:solidFill>
                  <a:srgbClr val="000000"/>
                </a:solidFill>
                <a:ln w="254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59" name="Line 92"/>
                <p:cNvSpPr>
                  <a:spLocks noChangeShapeType="1"/>
                </p:cNvSpPr>
                <p:nvPr/>
              </p:nvSpPr>
              <p:spPr bwMode="auto">
                <a:xfrm>
                  <a:off x="450" y="2017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rgbClr val="800080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60" name="Line 93"/>
                <p:cNvSpPr>
                  <a:spLocks noChangeShapeType="1"/>
                </p:cNvSpPr>
                <p:nvPr/>
              </p:nvSpPr>
              <p:spPr bwMode="auto">
                <a:xfrm>
                  <a:off x="738" y="2017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rgbClr val="800080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61" name="Line 94"/>
                <p:cNvSpPr>
                  <a:spLocks noChangeShapeType="1"/>
                </p:cNvSpPr>
                <p:nvPr/>
              </p:nvSpPr>
              <p:spPr bwMode="auto">
                <a:xfrm>
                  <a:off x="642" y="2017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rgbClr val="800080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62" name="Line 95"/>
                <p:cNvSpPr>
                  <a:spLocks noChangeShapeType="1"/>
                </p:cNvSpPr>
                <p:nvPr/>
              </p:nvSpPr>
              <p:spPr bwMode="auto">
                <a:xfrm>
                  <a:off x="546" y="2017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rgbClr val="800080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63" name="Line 96"/>
                <p:cNvSpPr>
                  <a:spLocks noChangeShapeType="1"/>
                </p:cNvSpPr>
                <p:nvPr/>
              </p:nvSpPr>
              <p:spPr bwMode="auto">
                <a:xfrm>
                  <a:off x="834" y="2017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rgbClr val="800080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64" name="Line 97"/>
                <p:cNvSpPr>
                  <a:spLocks noChangeShapeType="1"/>
                </p:cNvSpPr>
                <p:nvPr/>
              </p:nvSpPr>
              <p:spPr bwMode="auto">
                <a:xfrm>
                  <a:off x="930" y="2017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rgbClr val="800080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65" name="Line 98"/>
                <p:cNvSpPr>
                  <a:spLocks noChangeShapeType="1"/>
                </p:cNvSpPr>
                <p:nvPr/>
              </p:nvSpPr>
              <p:spPr bwMode="auto">
                <a:xfrm>
                  <a:off x="1026" y="2017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rgbClr val="800080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66" name="Line 99"/>
                <p:cNvSpPr>
                  <a:spLocks noChangeShapeType="1"/>
                </p:cNvSpPr>
                <p:nvPr/>
              </p:nvSpPr>
              <p:spPr bwMode="auto">
                <a:xfrm>
                  <a:off x="1122" y="2017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rgbClr val="800080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67" name="Line 100"/>
                <p:cNvSpPr>
                  <a:spLocks noChangeShapeType="1"/>
                </p:cNvSpPr>
                <p:nvPr/>
              </p:nvSpPr>
              <p:spPr bwMode="auto">
                <a:xfrm>
                  <a:off x="1410" y="2017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rgbClr val="800080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68" name="Line 101"/>
                <p:cNvSpPr>
                  <a:spLocks noChangeShapeType="1"/>
                </p:cNvSpPr>
                <p:nvPr/>
              </p:nvSpPr>
              <p:spPr bwMode="auto">
                <a:xfrm>
                  <a:off x="1314" y="2017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rgbClr val="800080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69" name="Line 102"/>
                <p:cNvSpPr>
                  <a:spLocks noChangeShapeType="1"/>
                </p:cNvSpPr>
                <p:nvPr/>
              </p:nvSpPr>
              <p:spPr bwMode="auto">
                <a:xfrm>
                  <a:off x="1218" y="2017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rgbClr val="800080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70" name="Line 103"/>
                <p:cNvSpPr>
                  <a:spLocks noChangeShapeType="1"/>
                </p:cNvSpPr>
                <p:nvPr/>
              </p:nvSpPr>
              <p:spPr bwMode="auto">
                <a:xfrm>
                  <a:off x="1506" y="2017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rgbClr val="800080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71" name="Line 104"/>
                <p:cNvSpPr>
                  <a:spLocks noChangeShapeType="1"/>
                </p:cNvSpPr>
                <p:nvPr/>
              </p:nvSpPr>
              <p:spPr bwMode="auto">
                <a:xfrm>
                  <a:off x="1602" y="2017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rgbClr val="800080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72" name="Line 105"/>
                <p:cNvSpPr>
                  <a:spLocks noChangeShapeType="1"/>
                </p:cNvSpPr>
                <p:nvPr/>
              </p:nvSpPr>
              <p:spPr bwMode="auto">
                <a:xfrm>
                  <a:off x="1698" y="2017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rgbClr val="800080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73" name="Line 106"/>
                <p:cNvSpPr>
                  <a:spLocks noChangeShapeType="1"/>
                </p:cNvSpPr>
                <p:nvPr/>
              </p:nvSpPr>
              <p:spPr bwMode="auto">
                <a:xfrm>
                  <a:off x="1794" y="2017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rgbClr val="800080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74" name="Line 107"/>
                <p:cNvSpPr>
                  <a:spLocks noChangeShapeType="1"/>
                </p:cNvSpPr>
                <p:nvPr/>
              </p:nvSpPr>
              <p:spPr bwMode="auto">
                <a:xfrm>
                  <a:off x="1890" y="2017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rgbClr val="800080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44" name="Group 108"/>
              <p:cNvGrpSpPr>
                <a:grpSpLocks/>
              </p:cNvGrpSpPr>
              <p:nvPr/>
            </p:nvGrpSpPr>
            <p:grpSpPr bwMode="auto">
              <a:xfrm>
                <a:off x="402" y="2326"/>
                <a:ext cx="1536" cy="288"/>
                <a:chOff x="1296" y="2208"/>
                <a:chExt cx="1536" cy="288"/>
              </a:xfrm>
            </p:grpSpPr>
            <p:grpSp>
              <p:nvGrpSpPr>
                <p:cNvPr id="33845" name="Group 109"/>
                <p:cNvGrpSpPr>
                  <a:grpSpLocks/>
                </p:cNvGrpSpPr>
                <p:nvPr/>
              </p:nvGrpSpPr>
              <p:grpSpPr bwMode="auto">
                <a:xfrm>
                  <a:off x="1296" y="2208"/>
                  <a:ext cx="1536" cy="288"/>
                  <a:chOff x="336" y="1536"/>
                  <a:chExt cx="1536" cy="288"/>
                </a:xfrm>
              </p:grpSpPr>
              <p:sp>
                <p:nvSpPr>
                  <p:cNvPr id="33855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1536"/>
                    <a:ext cx="1536" cy="240"/>
                  </a:xfrm>
                  <a:prstGeom prst="rect">
                    <a:avLst/>
                  </a:prstGeom>
                  <a:solidFill>
                    <a:srgbClr val="99CC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3856" name="Rectangle 111" descr="Granite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1776"/>
                    <a:ext cx="1536" cy="48"/>
                  </a:xfrm>
                  <a:prstGeom prst="rect">
                    <a:avLst/>
                  </a:pr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254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33846" name="Group 112"/>
                <p:cNvGrpSpPr>
                  <a:grpSpLocks/>
                </p:cNvGrpSpPr>
                <p:nvPr/>
              </p:nvGrpSpPr>
              <p:grpSpPr bwMode="auto">
                <a:xfrm>
                  <a:off x="1824" y="2208"/>
                  <a:ext cx="480" cy="192"/>
                  <a:chOff x="1824" y="2208"/>
                  <a:chExt cx="480" cy="192"/>
                </a:xfrm>
              </p:grpSpPr>
              <p:sp>
                <p:nvSpPr>
                  <p:cNvPr id="33847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2256"/>
                    <a:ext cx="48" cy="4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3848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208"/>
                    <a:ext cx="48" cy="4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3849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256"/>
                    <a:ext cx="48" cy="4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3850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2352"/>
                    <a:ext cx="48" cy="4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3851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2217"/>
                    <a:ext cx="48" cy="4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3852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2352"/>
                    <a:ext cx="48" cy="4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3853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2235"/>
                    <a:ext cx="48" cy="4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33854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2352"/>
                    <a:ext cx="48" cy="4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</p:grpSp>
        <p:sp>
          <p:nvSpPr>
            <p:cNvPr id="33841" name="Text Box 121"/>
            <p:cNvSpPr txBox="1">
              <a:spLocks noChangeArrowheads="1"/>
            </p:cNvSpPr>
            <p:nvPr/>
          </p:nvSpPr>
          <p:spPr bwMode="auto">
            <a:xfrm>
              <a:off x="2292" y="2200"/>
              <a:ext cx="9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 b="1" i="0"/>
                <a:t>2. Exposure</a:t>
              </a:r>
            </a:p>
            <a:p>
              <a:pPr algn="ctr"/>
              <a:r>
                <a:rPr lang="en-US" altLang="en-US" sz="1800" b="1" i="0"/>
                <a:t>(Ch. 4)</a:t>
              </a:r>
            </a:p>
          </p:txBody>
        </p:sp>
        <p:pic>
          <p:nvPicPr>
            <p:cNvPr id="33842" name="Picture 1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" y="2083"/>
              <a:ext cx="1825" cy="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798" name="Group 123"/>
          <p:cNvGrpSpPr>
            <a:grpSpLocks/>
          </p:cNvGrpSpPr>
          <p:nvPr/>
        </p:nvGrpSpPr>
        <p:grpSpPr bwMode="auto">
          <a:xfrm>
            <a:off x="942975" y="1846263"/>
            <a:ext cx="7972425" cy="884237"/>
            <a:chOff x="450" y="1152"/>
            <a:chExt cx="5022" cy="557"/>
          </a:xfrm>
        </p:grpSpPr>
        <p:grpSp>
          <p:nvGrpSpPr>
            <p:cNvPr id="33835" name="Group 124"/>
            <p:cNvGrpSpPr>
              <a:grpSpLocks/>
            </p:cNvGrpSpPr>
            <p:nvPr/>
          </p:nvGrpSpPr>
          <p:grpSpPr bwMode="auto">
            <a:xfrm>
              <a:off x="450" y="1296"/>
              <a:ext cx="1536" cy="288"/>
              <a:chOff x="336" y="1536"/>
              <a:chExt cx="1536" cy="288"/>
            </a:xfrm>
          </p:grpSpPr>
          <p:sp>
            <p:nvSpPr>
              <p:cNvPr id="33838" name="Rectangle 125"/>
              <p:cNvSpPr>
                <a:spLocks noChangeArrowheads="1"/>
              </p:cNvSpPr>
              <p:nvPr/>
            </p:nvSpPr>
            <p:spPr bwMode="auto">
              <a:xfrm>
                <a:off x="336" y="1536"/>
                <a:ext cx="1536" cy="24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839" name="Rectangle 126" descr="Granite"/>
              <p:cNvSpPr>
                <a:spLocks noChangeArrowheads="1"/>
              </p:cNvSpPr>
              <p:nvPr/>
            </p:nvSpPr>
            <p:spPr bwMode="auto">
              <a:xfrm>
                <a:off x="336" y="1776"/>
                <a:ext cx="1536" cy="48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33836" name="Text Box 127"/>
            <p:cNvSpPr txBox="1">
              <a:spLocks noChangeArrowheads="1"/>
            </p:cNvSpPr>
            <p:nvPr/>
          </p:nvSpPr>
          <p:spPr bwMode="auto">
            <a:xfrm>
              <a:off x="2172" y="1248"/>
              <a:ext cx="12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1600" indent="-4572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828800" indent="-4572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4572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 b="1" i="0"/>
                <a:t>1.  Film Creation </a:t>
              </a:r>
            </a:p>
            <a:p>
              <a:pPr algn="ctr"/>
              <a:r>
                <a:rPr lang="en-US" altLang="en-US" sz="1800" b="1" i="0"/>
                <a:t>(Ch. 2 &amp; 3)</a:t>
              </a:r>
            </a:p>
          </p:txBody>
        </p:sp>
        <p:pic>
          <p:nvPicPr>
            <p:cNvPr id="33837" name="Picture 1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" y="1152"/>
              <a:ext cx="1825" cy="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799" name="Group 129"/>
          <p:cNvGrpSpPr>
            <a:grpSpLocks/>
          </p:cNvGrpSpPr>
          <p:nvPr/>
        </p:nvGrpSpPr>
        <p:grpSpPr bwMode="auto">
          <a:xfrm>
            <a:off x="942975" y="3979863"/>
            <a:ext cx="7972425" cy="884237"/>
            <a:chOff x="402" y="2755"/>
            <a:chExt cx="5022" cy="557"/>
          </a:xfrm>
        </p:grpSpPr>
        <p:grpSp>
          <p:nvGrpSpPr>
            <p:cNvPr id="33819" name="Group 130"/>
            <p:cNvGrpSpPr>
              <a:grpSpLocks/>
            </p:cNvGrpSpPr>
            <p:nvPr/>
          </p:nvGrpSpPr>
          <p:grpSpPr bwMode="auto">
            <a:xfrm>
              <a:off x="402" y="2899"/>
              <a:ext cx="1536" cy="288"/>
              <a:chOff x="1296" y="2688"/>
              <a:chExt cx="1536" cy="288"/>
            </a:xfrm>
          </p:grpSpPr>
          <p:sp>
            <p:nvSpPr>
              <p:cNvPr id="33823" name="Rectangle 131"/>
              <p:cNvSpPr>
                <a:spLocks noChangeArrowheads="1"/>
              </p:cNvSpPr>
              <p:nvPr/>
            </p:nvSpPr>
            <p:spPr bwMode="auto">
              <a:xfrm>
                <a:off x="1296" y="2688"/>
                <a:ext cx="1536" cy="24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824" name="Rectangle 132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672" cy="24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CCFFCC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33825" name="Group 133"/>
              <p:cNvGrpSpPr>
                <a:grpSpLocks/>
              </p:cNvGrpSpPr>
              <p:nvPr/>
            </p:nvGrpSpPr>
            <p:grpSpPr bwMode="auto">
              <a:xfrm>
                <a:off x="1776" y="2688"/>
                <a:ext cx="576" cy="192"/>
                <a:chOff x="1776" y="2688"/>
                <a:chExt cx="576" cy="192"/>
              </a:xfrm>
            </p:grpSpPr>
            <p:sp>
              <p:nvSpPr>
                <p:cNvPr id="33827" name="Oval 134"/>
                <p:cNvSpPr>
                  <a:spLocks noChangeArrowheads="1"/>
                </p:cNvSpPr>
                <p:nvPr/>
              </p:nvSpPr>
              <p:spPr bwMode="auto">
                <a:xfrm>
                  <a:off x="1872" y="2727"/>
                  <a:ext cx="48" cy="48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28" name="Oval 135"/>
                <p:cNvSpPr>
                  <a:spLocks noChangeArrowheads="1"/>
                </p:cNvSpPr>
                <p:nvPr/>
              </p:nvSpPr>
              <p:spPr bwMode="auto">
                <a:xfrm>
                  <a:off x="2064" y="2688"/>
                  <a:ext cx="48" cy="48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29" name="Oval 136"/>
                <p:cNvSpPr>
                  <a:spLocks noChangeArrowheads="1"/>
                </p:cNvSpPr>
                <p:nvPr/>
              </p:nvSpPr>
              <p:spPr bwMode="auto">
                <a:xfrm>
                  <a:off x="2160" y="2784"/>
                  <a:ext cx="48" cy="48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30" name="Oval 137"/>
                <p:cNvSpPr>
                  <a:spLocks noChangeArrowheads="1"/>
                </p:cNvSpPr>
                <p:nvPr/>
              </p:nvSpPr>
              <p:spPr bwMode="auto">
                <a:xfrm>
                  <a:off x="2256" y="2832"/>
                  <a:ext cx="48" cy="48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31" name="Oval 138"/>
                <p:cNvSpPr>
                  <a:spLocks noChangeArrowheads="1"/>
                </p:cNvSpPr>
                <p:nvPr/>
              </p:nvSpPr>
              <p:spPr bwMode="auto">
                <a:xfrm>
                  <a:off x="2304" y="2697"/>
                  <a:ext cx="48" cy="48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32" name="Oval 139"/>
                <p:cNvSpPr>
                  <a:spLocks noChangeArrowheads="1"/>
                </p:cNvSpPr>
                <p:nvPr/>
              </p:nvSpPr>
              <p:spPr bwMode="auto">
                <a:xfrm>
                  <a:off x="2034" y="2814"/>
                  <a:ext cx="48" cy="48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33" name="Oval 140"/>
                <p:cNvSpPr>
                  <a:spLocks noChangeArrowheads="1"/>
                </p:cNvSpPr>
                <p:nvPr/>
              </p:nvSpPr>
              <p:spPr bwMode="auto">
                <a:xfrm>
                  <a:off x="1776" y="2784"/>
                  <a:ext cx="48" cy="48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34" name="Oval 141"/>
                <p:cNvSpPr>
                  <a:spLocks noChangeArrowheads="1"/>
                </p:cNvSpPr>
                <p:nvPr/>
              </p:nvSpPr>
              <p:spPr bwMode="auto">
                <a:xfrm>
                  <a:off x="1872" y="2832"/>
                  <a:ext cx="48" cy="48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33826" name="Rectangle 142" descr="Granite"/>
              <p:cNvSpPr>
                <a:spLocks noChangeArrowheads="1"/>
              </p:cNvSpPr>
              <p:nvPr/>
            </p:nvSpPr>
            <p:spPr bwMode="auto">
              <a:xfrm>
                <a:off x="1296" y="2928"/>
                <a:ext cx="1536" cy="48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33820" name="Text Box 143"/>
            <p:cNvSpPr txBox="1">
              <a:spLocks noChangeArrowheads="1"/>
            </p:cNvSpPr>
            <p:nvPr/>
          </p:nvSpPr>
          <p:spPr bwMode="auto">
            <a:xfrm>
              <a:off x="1932" y="2860"/>
              <a:ext cx="16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 b="1" i="0"/>
                <a:t>3. Post Exposure Bake</a:t>
              </a:r>
            </a:p>
            <a:p>
              <a:pPr algn="ctr"/>
              <a:r>
                <a:rPr lang="en-US" altLang="en-US" sz="1800" b="1" i="0"/>
                <a:t> (Ch. 5)</a:t>
              </a:r>
            </a:p>
          </p:txBody>
        </p:sp>
        <p:pic>
          <p:nvPicPr>
            <p:cNvPr id="33821" name="Picture 14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" y="2755"/>
              <a:ext cx="1825" cy="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822" name="Rectangle 145" descr="Light upward diagonal"/>
            <p:cNvSpPr>
              <a:spLocks noChangeArrowheads="1"/>
            </p:cNvSpPr>
            <p:nvPr/>
          </p:nvSpPr>
          <p:spPr bwMode="auto">
            <a:xfrm>
              <a:off x="403" y="3201"/>
              <a:ext cx="1536" cy="111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rgbClr val="FF000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3800" name="Group 146"/>
          <p:cNvGrpSpPr>
            <a:grpSpLocks/>
          </p:cNvGrpSpPr>
          <p:nvPr/>
        </p:nvGrpSpPr>
        <p:grpSpPr bwMode="auto">
          <a:xfrm>
            <a:off x="914400" y="5046663"/>
            <a:ext cx="8001000" cy="884237"/>
            <a:chOff x="384" y="3427"/>
            <a:chExt cx="5040" cy="557"/>
          </a:xfrm>
        </p:grpSpPr>
        <p:sp>
          <p:nvSpPr>
            <p:cNvPr id="33802" name="Text Box 147"/>
            <p:cNvSpPr txBox="1">
              <a:spLocks noChangeArrowheads="1"/>
            </p:cNvSpPr>
            <p:nvPr/>
          </p:nvSpPr>
          <p:spPr bwMode="auto">
            <a:xfrm>
              <a:off x="2036" y="3552"/>
              <a:ext cx="14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 b="1" i="0"/>
                <a:t>4. Develop</a:t>
              </a:r>
            </a:p>
            <a:p>
              <a:pPr algn="ctr"/>
              <a:r>
                <a:rPr lang="en-US" altLang="en-US" sz="1800" b="1" i="0"/>
                <a:t>(Ch. 6 &amp; Appendix)</a:t>
              </a:r>
            </a:p>
          </p:txBody>
        </p:sp>
        <p:pic>
          <p:nvPicPr>
            <p:cNvPr id="33803" name="Picture 14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" y="3427"/>
              <a:ext cx="1825" cy="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3804" name="Group 149"/>
            <p:cNvGrpSpPr>
              <a:grpSpLocks/>
            </p:cNvGrpSpPr>
            <p:nvPr/>
          </p:nvGrpSpPr>
          <p:grpSpPr bwMode="auto">
            <a:xfrm>
              <a:off x="384" y="3456"/>
              <a:ext cx="1554" cy="480"/>
              <a:chOff x="384" y="3456"/>
              <a:chExt cx="1554" cy="480"/>
            </a:xfrm>
          </p:grpSpPr>
          <p:grpSp>
            <p:nvGrpSpPr>
              <p:cNvPr id="33805" name="Group 150"/>
              <p:cNvGrpSpPr>
                <a:grpSpLocks/>
              </p:cNvGrpSpPr>
              <p:nvPr/>
            </p:nvGrpSpPr>
            <p:grpSpPr bwMode="auto">
              <a:xfrm>
                <a:off x="402" y="3648"/>
                <a:ext cx="1536" cy="288"/>
                <a:chOff x="1296" y="3456"/>
                <a:chExt cx="1536" cy="288"/>
              </a:xfrm>
            </p:grpSpPr>
            <p:sp>
              <p:nvSpPr>
                <p:cNvPr id="33816" name="Rectangle 151"/>
                <p:cNvSpPr>
                  <a:spLocks noChangeArrowheads="1"/>
                </p:cNvSpPr>
                <p:nvPr/>
              </p:nvSpPr>
              <p:spPr bwMode="auto">
                <a:xfrm>
                  <a:off x="1296" y="3456"/>
                  <a:ext cx="1536" cy="240"/>
                </a:xfrm>
                <a:prstGeom prst="rect">
                  <a:avLst/>
                </a:prstGeom>
                <a:solidFill>
                  <a:srgbClr val="99CC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17" name="Rectangle 152"/>
                <p:cNvSpPr>
                  <a:spLocks noChangeArrowheads="1"/>
                </p:cNvSpPr>
                <p:nvPr/>
              </p:nvSpPr>
              <p:spPr bwMode="auto">
                <a:xfrm>
                  <a:off x="1728" y="3456"/>
                  <a:ext cx="672" cy="2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CCFFCC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3818" name="Rectangle 153" descr="Granite"/>
                <p:cNvSpPr>
                  <a:spLocks noChangeArrowheads="1"/>
                </p:cNvSpPr>
                <p:nvPr/>
              </p:nvSpPr>
              <p:spPr bwMode="auto">
                <a:xfrm>
                  <a:off x="1296" y="3696"/>
                  <a:ext cx="1536" cy="48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 w="254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33806" name="Rectangle 154"/>
              <p:cNvSpPr>
                <a:spLocks noChangeArrowheads="1"/>
              </p:cNvSpPr>
              <p:nvPr/>
            </p:nvSpPr>
            <p:spPr bwMode="auto">
              <a:xfrm>
                <a:off x="395" y="3504"/>
                <a:ext cx="1536" cy="14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807" name="Rectangle 155"/>
              <p:cNvSpPr>
                <a:spLocks noChangeArrowheads="1"/>
              </p:cNvSpPr>
              <p:nvPr/>
            </p:nvSpPr>
            <p:spPr bwMode="auto">
              <a:xfrm>
                <a:off x="805" y="3648"/>
                <a:ext cx="720" cy="24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808" name="Oval 156"/>
              <p:cNvSpPr>
                <a:spLocks noChangeArrowheads="1"/>
              </p:cNvSpPr>
              <p:nvPr/>
            </p:nvSpPr>
            <p:spPr bwMode="auto">
              <a:xfrm>
                <a:off x="384" y="3456"/>
                <a:ext cx="192" cy="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809" name="Oval 157"/>
              <p:cNvSpPr>
                <a:spLocks noChangeArrowheads="1"/>
              </p:cNvSpPr>
              <p:nvPr/>
            </p:nvSpPr>
            <p:spPr bwMode="auto">
              <a:xfrm>
                <a:off x="576" y="3456"/>
                <a:ext cx="192" cy="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810" name="Oval 158"/>
              <p:cNvSpPr>
                <a:spLocks noChangeArrowheads="1"/>
              </p:cNvSpPr>
              <p:nvPr/>
            </p:nvSpPr>
            <p:spPr bwMode="auto">
              <a:xfrm>
                <a:off x="768" y="3456"/>
                <a:ext cx="192" cy="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811" name="Oval 159"/>
              <p:cNvSpPr>
                <a:spLocks noChangeArrowheads="1"/>
              </p:cNvSpPr>
              <p:nvPr/>
            </p:nvSpPr>
            <p:spPr bwMode="auto">
              <a:xfrm>
                <a:off x="960" y="3456"/>
                <a:ext cx="192" cy="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812" name="Oval 160"/>
              <p:cNvSpPr>
                <a:spLocks noChangeArrowheads="1"/>
              </p:cNvSpPr>
              <p:nvPr/>
            </p:nvSpPr>
            <p:spPr bwMode="auto">
              <a:xfrm>
                <a:off x="1152" y="3456"/>
                <a:ext cx="192" cy="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813" name="Oval 161"/>
              <p:cNvSpPr>
                <a:spLocks noChangeArrowheads="1"/>
              </p:cNvSpPr>
              <p:nvPr/>
            </p:nvSpPr>
            <p:spPr bwMode="auto">
              <a:xfrm>
                <a:off x="1344" y="3456"/>
                <a:ext cx="192" cy="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814" name="Oval 162"/>
              <p:cNvSpPr>
                <a:spLocks noChangeArrowheads="1"/>
              </p:cNvSpPr>
              <p:nvPr/>
            </p:nvSpPr>
            <p:spPr bwMode="auto">
              <a:xfrm>
                <a:off x="1536" y="3456"/>
                <a:ext cx="192" cy="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815" name="Oval 163"/>
              <p:cNvSpPr>
                <a:spLocks noChangeArrowheads="1"/>
              </p:cNvSpPr>
              <p:nvPr/>
            </p:nvSpPr>
            <p:spPr bwMode="auto">
              <a:xfrm>
                <a:off x="1728" y="3456"/>
                <a:ext cx="192" cy="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33801" name="Rectangle 165"/>
          <p:cNvSpPr>
            <a:spLocks noChangeArrowheads="1"/>
          </p:cNvSpPr>
          <p:nvPr/>
        </p:nvSpPr>
        <p:spPr bwMode="auto">
          <a:xfrm>
            <a:off x="685800" y="1600200"/>
            <a:ext cx="8496300" cy="3352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4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2400" y="762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i="0">
                <a:solidFill>
                  <a:srgbClr val="000066"/>
                </a:solidFill>
                <a:latin typeface="Eras Demi ITC" panose="020B0805030504020804" pitchFamily="34" charset="0"/>
              </a:rPr>
              <a:t>Mesoscale Monte Carlo simulation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4953000" y="5638800"/>
            <a:ext cx="4038600" cy="762000"/>
            <a:chOff x="3120" y="3408"/>
            <a:chExt cx="2544" cy="480"/>
          </a:xfrm>
        </p:grpSpPr>
        <p:sp>
          <p:nvSpPr>
            <p:cNvPr id="10254" name="Rectangle 4" descr="Light upward diagonal"/>
            <p:cNvSpPr>
              <a:spLocks noChangeArrowheads="1"/>
            </p:cNvSpPr>
            <p:nvPr/>
          </p:nvSpPr>
          <p:spPr bwMode="auto">
            <a:xfrm>
              <a:off x="3120" y="3744"/>
              <a:ext cx="2544" cy="14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5" name="Line 5"/>
            <p:cNvSpPr>
              <a:spLocks noChangeShapeType="1"/>
            </p:cNvSpPr>
            <p:nvPr/>
          </p:nvSpPr>
          <p:spPr bwMode="auto">
            <a:xfrm>
              <a:off x="3120" y="3744"/>
              <a:ext cx="2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Rectangle 6"/>
            <p:cNvSpPr>
              <a:spLocks noChangeArrowheads="1"/>
            </p:cNvSpPr>
            <p:nvPr/>
          </p:nvSpPr>
          <p:spPr bwMode="auto">
            <a:xfrm>
              <a:off x="3120" y="3408"/>
              <a:ext cx="2544" cy="3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0244" name="Group 7"/>
          <p:cNvGrpSpPr>
            <a:grpSpLocks/>
          </p:cNvGrpSpPr>
          <p:nvPr/>
        </p:nvGrpSpPr>
        <p:grpSpPr bwMode="auto">
          <a:xfrm>
            <a:off x="5029200" y="1219200"/>
            <a:ext cx="3886200" cy="4724400"/>
            <a:chOff x="3120" y="624"/>
            <a:chExt cx="2448" cy="2976"/>
          </a:xfrm>
        </p:grpSpPr>
        <p:grpSp>
          <p:nvGrpSpPr>
            <p:cNvPr id="10248" name="Group 8"/>
            <p:cNvGrpSpPr>
              <a:grpSpLocks/>
            </p:cNvGrpSpPr>
            <p:nvPr/>
          </p:nvGrpSpPr>
          <p:grpSpPr bwMode="auto">
            <a:xfrm>
              <a:off x="3120" y="624"/>
              <a:ext cx="2448" cy="2453"/>
              <a:chOff x="3120" y="624"/>
              <a:chExt cx="2448" cy="2453"/>
            </a:xfrm>
          </p:grpSpPr>
          <p:pic>
            <p:nvPicPr>
              <p:cNvPr id="10252" name="Picture 9" descr="lattice_model_circl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624"/>
                <a:ext cx="2446" cy="2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3" name="Oval 10"/>
              <p:cNvSpPr>
                <a:spLocks noChangeArrowheads="1"/>
              </p:cNvSpPr>
              <p:nvPr/>
            </p:nvSpPr>
            <p:spPr bwMode="auto">
              <a:xfrm>
                <a:off x="3120" y="624"/>
                <a:ext cx="2448" cy="2448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0249" name="Line 11"/>
            <p:cNvSpPr>
              <a:spLocks noChangeShapeType="1"/>
            </p:cNvSpPr>
            <p:nvPr/>
          </p:nvSpPr>
          <p:spPr bwMode="auto">
            <a:xfrm flipV="1">
              <a:off x="4368" y="2640"/>
              <a:ext cx="912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Line 12"/>
            <p:cNvSpPr>
              <a:spLocks noChangeShapeType="1"/>
            </p:cNvSpPr>
            <p:nvPr/>
          </p:nvSpPr>
          <p:spPr bwMode="auto">
            <a:xfrm flipH="1" flipV="1">
              <a:off x="3408" y="2640"/>
              <a:ext cx="912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Oval 13"/>
            <p:cNvSpPr>
              <a:spLocks noChangeArrowheads="1"/>
            </p:cNvSpPr>
            <p:nvPr/>
          </p:nvSpPr>
          <p:spPr bwMode="auto">
            <a:xfrm>
              <a:off x="4293" y="3504"/>
              <a:ext cx="96" cy="96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93198" name="Text Box 14"/>
          <p:cNvSpPr txBox="1">
            <a:spLocks noChangeArrowheads="1"/>
          </p:cNvSpPr>
          <p:nvPr/>
        </p:nvSpPr>
        <p:spPr bwMode="auto">
          <a:xfrm>
            <a:off x="152400" y="1143000"/>
            <a:ext cx="4664075" cy="515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70000"/>
              </a:spcAft>
            </a:pPr>
            <a:r>
              <a:rPr lang="en-US" altLang="en-US" sz="2200" i="0"/>
              <a:t>Resist components are represented as cells in a three dimensional lattice.</a:t>
            </a:r>
          </a:p>
          <a:p>
            <a:pPr eaLnBrk="1" hangingPunct="1">
              <a:spcAft>
                <a:spcPct val="70000"/>
              </a:spcAft>
            </a:pPr>
            <a:r>
              <a:rPr lang="en-US" altLang="en-US" sz="2200" i="0"/>
              <a:t>Polymer molecules are represented as a string of cells, where each cell represents a repeat unit.</a:t>
            </a:r>
          </a:p>
          <a:p>
            <a:pPr eaLnBrk="1" hangingPunct="1">
              <a:spcAft>
                <a:spcPct val="70000"/>
              </a:spcAft>
            </a:pPr>
            <a:r>
              <a:rPr lang="en-US" altLang="en-US" sz="2200" i="0"/>
              <a:t>Other lattice cells contain PAG, photoproducts, solvent, free volume, etc.</a:t>
            </a:r>
          </a:p>
          <a:p>
            <a:pPr eaLnBrk="1" hangingPunct="1">
              <a:spcAft>
                <a:spcPct val="70000"/>
              </a:spcAft>
            </a:pPr>
            <a:r>
              <a:rPr lang="en-US" altLang="en-US" sz="2200" i="0"/>
              <a:t>Each type of cell behaves differently in accordance with its chemical identity during a dynamic Monte Carlo simulation.</a:t>
            </a:r>
          </a:p>
        </p:txBody>
      </p:sp>
      <p:sp>
        <p:nvSpPr>
          <p:cNvPr id="10246" name="Line 15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16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3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0" y="762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i="0" dirty="0" smtClean="0">
                <a:solidFill>
                  <a:srgbClr val="000066"/>
                </a:solidFill>
                <a:latin typeface="Eras Demi ITC" panose="020B0805030504020804" pitchFamily="34" charset="0"/>
              </a:rPr>
              <a:t>  Post </a:t>
            </a:r>
            <a:r>
              <a:rPr lang="en-US" altLang="en-US" sz="3000" b="1" i="0" dirty="0">
                <a:solidFill>
                  <a:srgbClr val="000066"/>
                </a:solidFill>
                <a:latin typeface="Eras Demi ITC" panose="020B0805030504020804" pitchFamily="34" charset="0"/>
              </a:rPr>
              <a:t>Exposure Bake: Reaction and Shrinkage</a:t>
            </a:r>
          </a:p>
        </p:txBody>
      </p:sp>
      <p:grpSp>
        <p:nvGrpSpPr>
          <p:cNvPr id="139270" name="Group 6"/>
          <p:cNvGrpSpPr>
            <a:grpSpLocks/>
          </p:cNvGrpSpPr>
          <p:nvPr/>
        </p:nvGrpSpPr>
        <p:grpSpPr bwMode="auto">
          <a:xfrm>
            <a:off x="269875" y="2613025"/>
            <a:ext cx="4278313" cy="3660775"/>
            <a:chOff x="21338" y="16236"/>
            <a:chExt cx="2695" cy="2306"/>
          </a:xfrm>
        </p:grpSpPr>
        <p:pic>
          <p:nvPicPr>
            <p:cNvPr id="3279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8" y="16440"/>
              <a:ext cx="2695" cy="2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6" name="Text Box 8"/>
            <p:cNvSpPr txBox="1">
              <a:spLocks noChangeArrowheads="1"/>
            </p:cNvSpPr>
            <p:nvPr/>
          </p:nvSpPr>
          <p:spPr bwMode="auto">
            <a:xfrm>
              <a:off x="21637" y="16236"/>
              <a:ext cx="18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u="sng" dirty="0"/>
                <a:t>Experimental results</a:t>
              </a:r>
              <a:endParaRPr lang="en-US" altLang="en-US" i="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32772" name="Text Box 16"/>
          <p:cNvSpPr txBox="1">
            <a:spLocks noChangeArrowheads="1"/>
          </p:cNvSpPr>
          <p:nvPr/>
        </p:nvSpPr>
        <p:spPr bwMode="auto">
          <a:xfrm>
            <a:off x="152400" y="1127125"/>
            <a:ext cx="403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4950" indent="-2349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0" u="sng" dirty="0"/>
              <a:t>Single layer photoresist film:</a:t>
            </a:r>
            <a:endParaRPr lang="en-US" altLang="en-US" sz="2000" b="1" i="0" dirty="0"/>
          </a:p>
          <a:p>
            <a:pPr eaLnBrk="1" hangingPunct="1"/>
            <a:r>
              <a:rPr lang="en-US" altLang="en-US" sz="2000" b="1" dirty="0"/>
              <a:t>Reaction progress and film thickness are tracked simultaneously.</a:t>
            </a:r>
          </a:p>
        </p:txBody>
      </p:sp>
      <p:sp>
        <p:nvSpPr>
          <p:cNvPr id="32773" name="Line 17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74" name="Line 18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775" name="Text Box 19"/>
          <p:cNvSpPr txBox="1">
            <a:spLocks noChangeArrowheads="1"/>
          </p:cNvSpPr>
          <p:nvPr/>
        </p:nvSpPr>
        <p:spPr bwMode="auto">
          <a:xfrm>
            <a:off x="1900238" y="6445250"/>
            <a:ext cx="5872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600" i="0" dirty="0"/>
              <a:t>(Burns, </a:t>
            </a:r>
            <a:r>
              <a:rPr lang="en-US" altLang="en-US" sz="1600" i="0" dirty="0" err="1"/>
              <a:t>Schmid</a:t>
            </a:r>
            <a:r>
              <a:rPr lang="en-US" altLang="en-US" sz="1600" i="0" dirty="0"/>
              <a:t> </a:t>
            </a:r>
            <a:r>
              <a:rPr lang="en-US" altLang="en-US" sz="1600" dirty="0"/>
              <a:t>et al.</a:t>
            </a:r>
            <a:r>
              <a:rPr lang="en-US" altLang="en-US" sz="1600" i="0" dirty="0"/>
              <a:t>, Proc. Int. Conf. on Photopolymers, 2000)</a:t>
            </a:r>
          </a:p>
        </p:txBody>
      </p:sp>
      <p:grpSp>
        <p:nvGrpSpPr>
          <p:cNvPr id="139287" name="Group 23"/>
          <p:cNvGrpSpPr>
            <a:grpSpLocks/>
          </p:cNvGrpSpPr>
          <p:nvPr/>
        </p:nvGrpSpPr>
        <p:grpSpPr bwMode="auto">
          <a:xfrm>
            <a:off x="4800600" y="2625725"/>
            <a:ext cx="4284663" cy="3698875"/>
            <a:chOff x="3024" y="1632"/>
            <a:chExt cx="2699" cy="2330"/>
          </a:xfrm>
        </p:grpSpPr>
        <p:sp>
          <p:nvSpPr>
            <p:cNvPr id="32790" name="Text Box 11"/>
            <p:cNvSpPr txBox="1">
              <a:spLocks noChangeArrowheads="1"/>
            </p:cNvSpPr>
            <p:nvPr/>
          </p:nvSpPr>
          <p:spPr bwMode="auto">
            <a:xfrm>
              <a:off x="3216" y="1632"/>
              <a:ext cx="22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u="sng"/>
                <a:t>Preliminary simulation results</a:t>
              </a:r>
              <a:endParaRPr lang="en-US" altLang="en-US" i="0">
                <a:latin typeface="Times New Roman" panose="02020603050405020304" pitchFamily="18" charset="0"/>
              </a:endParaRPr>
            </a:p>
          </p:txBody>
        </p:sp>
        <p:grpSp>
          <p:nvGrpSpPr>
            <p:cNvPr id="32791" name="Group 13"/>
            <p:cNvGrpSpPr>
              <a:grpSpLocks/>
            </p:cNvGrpSpPr>
            <p:nvPr/>
          </p:nvGrpSpPr>
          <p:grpSpPr bwMode="auto">
            <a:xfrm>
              <a:off x="3110" y="3712"/>
              <a:ext cx="2613" cy="250"/>
              <a:chOff x="4069" y="19022"/>
              <a:chExt cx="2304" cy="250"/>
            </a:xfrm>
          </p:grpSpPr>
          <p:sp>
            <p:nvSpPr>
              <p:cNvPr id="32793" name="Text Box 14"/>
              <p:cNvSpPr txBox="1">
                <a:spLocks noChangeArrowheads="1"/>
              </p:cNvSpPr>
              <p:nvPr/>
            </p:nvSpPr>
            <p:spPr bwMode="auto">
              <a:xfrm>
                <a:off x="4069" y="19022"/>
                <a:ext cx="2304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/>
                  <a:t>  Simulation Time</a:t>
                </a:r>
                <a:endParaRPr lang="en-US" altLang="en-US" i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94" name="Line 15"/>
              <p:cNvSpPr>
                <a:spLocks noChangeShapeType="1"/>
              </p:cNvSpPr>
              <p:nvPr/>
            </p:nvSpPr>
            <p:spPr bwMode="auto">
              <a:xfrm>
                <a:off x="5533" y="19134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32792" name="Object 21"/>
            <p:cNvGraphicFramePr>
              <a:graphicFrameLocks noChangeAspect="1"/>
            </p:cNvGraphicFramePr>
            <p:nvPr/>
          </p:nvGraphicFramePr>
          <p:xfrm>
            <a:off x="3024" y="2008"/>
            <a:ext cx="2496" cy="1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874" name="Photo Editor Photo" r:id="rId4" imgW="5285714" imgH="3677163" progId="MSPhotoEd.3">
                    <p:embed/>
                  </p:oleObj>
                </mc:Choice>
                <mc:Fallback>
                  <p:oleObj name="Photo Editor Photo" r:id="rId4" imgW="5285714" imgH="3677163" progId="MSPhotoEd.3">
                    <p:embed/>
                    <p:pic>
                      <p:nvPicPr>
                        <p:cNvPr id="32792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2008"/>
                          <a:ext cx="2496" cy="17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777" name="Group 37"/>
          <p:cNvGrpSpPr>
            <a:grpSpLocks/>
          </p:cNvGrpSpPr>
          <p:nvPr/>
        </p:nvGrpSpPr>
        <p:grpSpPr bwMode="auto">
          <a:xfrm>
            <a:off x="4438650" y="977900"/>
            <a:ext cx="4552950" cy="1498600"/>
            <a:chOff x="2796" y="616"/>
            <a:chExt cx="2868" cy="944"/>
          </a:xfrm>
        </p:grpSpPr>
        <p:sp>
          <p:nvSpPr>
            <p:cNvPr id="32778" name="Rectangle 24"/>
            <p:cNvSpPr>
              <a:spLocks noChangeArrowheads="1"/>
            </p:cNvSpPr>
            <p:nvPr/>
          </p:nvSpPr>
          <p:spPr bwMode="auto">
            <a:xfrm>
              <a:off x="3696" y="888"/>
              <a:ext cx="1872" cy="315"/>
            </a:xfrm>
            <a:prstGeom prst="rect">
              <a:avLst/>
            </a:prstGeom>
            <a:pattFill prst="lgConfetti">
              <a:fgClr>
                <a:srgbClr val="3366FF"/>
              </a:fgClr>
              <a:bgClr>
                <a:srgbClr val="000066"/>
              </a:bgClr>
            </a:pattFill>
            <a:ln w="19050">
              <a:solidFill>
                <a:srgbClr val="000000"/>
              </a:solidFill>
              <a:miter lim="800000"/>
              <a:headEnd/>
              <a:tailEnd type="none" w="med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779" name="Rectangle 25"/>
            <p:cNvSpPr>
              <a:spLocks noChangeArrowheads="1"/>
            </p:cNvSpPr>
            <p:nvPr/>
          </p:nvSpPr>
          <p:spPr bwMode="auto">
            <a:xfrm>
              <a:off x="3600" y="1203"/>
              <a:ext cx="2064" cy="96"/>
            </a:xfrm>
            <a:prstGeom prst="rect">
              <a:avLst/>
            </a:prstGeom>
            <a:solidFill>
              <a:srgbClr val="969696"/>
            </a:solidFill>
            <a:ln w="19050">
              <a:solidFill>
                <a:srgbClr val="000000"/>
              </a:solidFill>
              <a:miter lim="800000"/>
              <a:headEnd/>
              <a:tailEnd type="none" w="med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780" name="Rectangle 26" descr="Dark upward diagonal"/>
            <p:cNvSpPr>
              <a:spLocks noChangeArrowheads="1"/>
            </p:cNvSpPr>
            <p:nvPr/>
          </p:nvSpPr>
          <p:spPr bwMode="auto">
            <a:xfrm>
              <a:off x="3600" y="1285"/>
              <a:ext cx="2061" cy="56"/>
            </a:xfrm>
            <a:prstGeom prst="rect">
              <a:avLst/>
            </a:prstGeom>
            <a:pattFill prst="dkUpDiag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rgbClr val="000000"/>
              </a:solidFill>
              <a:miter lim="800000"/>
              <a:headEnd/>
              <a:tailEnd type="none" w="med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781" name="Line 27"/>
            <p:cNvSpPr>
              <a:spLocks noChangeShapeType="1"/>
            </p:cNvSpPr>
            <p:nvPr/>
          </p:nvSpPr>
          <p:spPr bwMode="auto">
            <a:xfrm>
              <a:off x="4347" y="616"/>
              <a:ext cx="279" cy="65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782" name="Line 28"/>
            <p:cNvSpPr>
              <a:spLocks noChangeShapeType="1"/>
            </p:cNvSpPr>
            <p:nvPr/>
          </p:nvSpPr>
          <p:spPr bwMode="auto">
            <a:xfrm flipV="1">
              <a:off x="4668" y="616"/>
              <a:ext cx="279" cy="65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783" name="Text Box 29"/>
            <p:cNvSpPr txBox="1">
              <a:spLocks noChangeArrowheads="1"/>
            </p:cNvSpPr>
            <p:nvPr/>
          </p:nvSpPr>
          <p:spPr bwMode="auto">
            <a:xfrm>
              <a:off x="4412" y="633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 type="none" w="med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b="1">
                  <a:solidFill>
                    <a:srgbClr val="FF0000"/>
                  </a:solidFill>
                </a:rPr>
                <a:t>FTIR</a:t>
              </a:r>
            </a:p>
          </p:txBody>
        </p:sp>
        <p:sp>
          <p:nvSpPr>
            <p:cNvPr id="32784" name="Rectangle 30" descr="Dark upward diagonal"/>
            <p:cNvSpPr>
              <a:spLocks noChangeArrowheads="1"/>
            </p:cNvSpPr>
            <p:nvPr/>
          </p:nvSpPr>
          <p:spPr bwMode="auto">
            <a:xfrm>
              <a:off x="3603" y="1347"/>
              <a:ext cx="2059" cy="213"/>
            </a:xfrm>
            <a:prstGeom prst="rect">
              <a:avLst/>
            </a:prstGeom>
            <a:pattFill prst="dkUpDiag">
              <a:fgClr>
                <a:schemeClr val="tx1"/>
              </a:fgClr>
              <a:bgClr>
                <a:srgbClr val="CC0000"/>
              </a:bgClr>
            </a:pattFill>
            <a:ln w="25400">
              <a:solidFill>
                <a:srgbClr val="000000"/>
              </a:solidFill>
              <a:miter lim="800000"/>
              <a:headEnd/>
              <a:tailEnd type="none" w="med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chemeClr val="bg1"/>
                  </a:solidFill>
                </a:rPr>
                <a:t>BAKE PLATE</a:t>
              </a:r>
            </a:p>
          </p:txBody>
        </p:sp>
        <p:sp>
          <p:nvSpPr>
            <p:cNvPr id="32785" name="AutoShape 32"/>
            <p:cNvSpPr>
              <a:spLocks/>
            </p:cNvSpPr>
            <p:nvPr/>
          </p:nvSpPr>
          <p:spPr bwMode="auto">
            <a:xfrm>
              <a:off x="3456" y="1221"/>
              <a:ext cx="96" cy="132"/>
            </a:xfrm>
            <a:prstGeom prst="leftBrace">
              <a:avLst>
                <a:gd name="adj1" fmla="val 11458"/>
                <a:gd name="adj2" fmla="val 50000"/>
              </a:avLst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2786" name="Group 35"/>
            <p:cNvGrpSpPr>
              <a:grpSpLocks/>
            </p:cNvGrpSpPr>
            <p:nvPr/>
          </p:nvGrpSpPr>
          <p:grpSpPr bwMode="auto">
            <a:xfrm>
              <a:off x="3952" y="616"/>
              <a:ext cx="1416" cy="656"/>
              <a:chOff x="4344" y="544"/>
              <a:chExt cx="600" cy="656"/>
            </a:xfrm>
          </p:grpSpPr>
          <p:sp>
            <p:nvSpPr>
              <p:cNvPr id="32788" name="Line 33"/>
              <p:cNvSpPr>
                <a:spLocks noChangeShapeType="1"/>
              </p:cNvSpPr>
              <p:nvPr/>
            </p:nvSpPr>
            <p:spPr bwMode="auto">
              <a:xfrm>
                <a:off x="4344" y="544"/>
                <a:ext cx="279" cy="656"/>
              </a:xfrm>
              <a:prstGeom prst="line">
                <a:avLst/>
              </a:prstGeom>
              <a:noFill/>
              <a:ln w="50800">
                <a:solidFill>
                  <a:srgbClr val="00FF00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789" name="Line 34"/>
              <p:cNvSpPr>
                <a:spLocks noChangeShapeType="1"/>
              </p:cNvSpPr>
              <p:nvPr/>
            </p:nvSpPr>
            <p:spPr bwMode="auto">
              <a:xfrm flipV="1">
                <a:off x="4665" y="544"/>
                <a:ext cx="279" cy="656"/>
              </a:xfrm>
              <a:prstGeom prst="line">
                <a:avLst/>
              </a:prstGeom>
              <a:noFill/>
              <a:ln w="50800">
                <a:solidFill>
                  <a:srgbClr val="00FF00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2787" name="Text Box 36"/>
            <p:cNvSpPr txBox="1">
              <a:spLocks noChangeArrowheads="1"/>
            </p:cNvSpPr>
            <p:nvPr/>
          </p:nvSpPr>
          <p:spPr bwMode="auto">
            <a:xfrm>
              <a:off x="2796" y="641"/>
              <a:ext cx="1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 type="none" w="med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b="1">
                  <a:solidFill>
                    <a:srgbClr val="00CC00"/>
                  </a:solidFill>
                </a:rPr>
                <a:t>ELLIPSOMETRY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256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19200"/>
          </a:xfrm>
        </p:spPr>
        <p:txBody>
          <a:bodyPr/>
          <a:lstStyle/>
          <a:p>
            <a:r>
              <a:rPr lang="en-US" dirty="0" smtClean="0"/>
              <a:t>What to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886700" cy="46482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Quizes</a:t>
            </a:r>
            <a:endParaRPr lang="en-US" dirty="0" smtClean="0"/>
          </a:p>
          <a:p>
            <a:r>
              <a:rPr lang="en-US" dirty="0" smtClean="0"/>
              <a:t>Midterm exams</a:t>
            </a:r>
          </a:p>
          <a:p>
            <a:r>
              <a:rPr lang="en-US" dirty="0" smtClean="0"/>
              <a:t>Graduate Presentations</a:t>
            </a:r>
          </a:p>
          <a:p>
            <a:r>
              <a:rPr lang="en-US" dirty="0" smtClean="0"/>
              <a:t>Vocabulary and acronym list</a:t>
            </a:r>
          </a:p>
          <a:p>
            <a:r>
              <a:rPr lang="en-US" dirty="0" smtClean="0"/>
              <a:t>Extract basic principles from notes</a:t>
            </a:r>
          </a:p>
          <a:p>
            <a:pPr lvl="1"/>
            <a:r>
              <a:rPr lang="en-US" dirty="0" smtClean="0"/>
              <a:t>Relationships that connect variables such as wave length, slit width, gap, etc with resolution energy/photon, etc.</a:t>
            </a:r>
          </a:p>
          <a:p>
            <a:pPr lvl="1"/>
            <a:r>
              <a:rPr lang="en-US" dirty="0" smtClean="0"/>
              <a:t>What caused the “abandoned” processes to fail?</a:t>
            </a:r>
          </a:p>
          <a:p>
            <a:pPr lvl="2"/>
            <a:r>
              <a:rPr lang="en-US" dirty="0" smtClean="0"/>
              <a:t>What was learned from this??</a:t>
            </a:r>
          </a:p>
          <a:p>
            <a:pPr lvl="1"/>
            <a:r>
              <a:rPr lang="en-US" dirty="0" smtClean="0"/>
              <a:t>How do the various photoresist systems work?</a:t>
            </a:r>
          </a:p>
          <a:p>
            <a:r>
              <a:rPr lang="en-US" dirty="0" smtClean="0"/>
              <a:t>What are the current strategies for manufacturing and what are the challenges with these technologies?</a:t>
            </a:r>
          </a:p>
          <a:p>
            <a:r>
              <a:rPr lang="en-US" dirty="0" smtClean="0"/>
              <a:t>Study with a friend</a:t>
            </a:r>
          </a:p>
          <a:p>
            <a:r>
              <a:rPr lang="en-US" dirty="0" smtClean="0"/>
              <a:t>Write a test </a:t>
            </a:r>
          </a:p>
          <a:p>
            <a:r>
              <a:rPr lang="en-US" dirty="0" smtClean="0"/>
              <a:t>Come to visit and ask questions!!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mtClean="0">
                <a:solidFill>
                  <a:srgbClr val="3333FF"/>
                </a:solidFill>
                <a:ea typeface="MS PGothic" panose="020B0600070205080204" pitchFamily="34" charset="-128"/>
              </a:rPr>
              <a:t>Influence of Base on LER</a:t>
            </a:r>
            <a:r>
              <a:rPr lang="en-US" altLang="ja-JP" smtClean="0"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388100" name="Line 3"/>
          <p:cNvSpPr>
            <a:spLocks noChangeShapeType="1"/>
          </p:cNvSpPr>
          <p:nvPr/>
        </p:nvSpPr>
        <p:spPr bwMode="auto">
          <a:xfrm flipH="1" flipV="1">
            <a:off x="2841625" y="24511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8101" name="Line 4"/>
          <p:cNvSpPr>
            <a:spLocks noChangeShapeType="1"/>
          </p:cNvSpPr>
          <p:nvPr/>
        </p:nvSpPr>
        <p:spPr bwMode="auto">
          <a:xfrm>
            <a:off x="2841625" y="34417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8102" name="Text Box 5"/>
          <p:cNvSpPr txBox="1">
            <a:spLocks noChangeArrowheads="1"/>
          </p:cNvSpPr>
          <p:nvPr/>
        </p:nvSpPr>
        <p:spPr bwMode="auto">
          <a:xfrm>
            <a:off x="6464300" y="32893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x</a:t>
            </a:r>
          </a:p>
        </p:txBody>
      </p:sp>
      <p:sp>
        <p:nvSpPr>
          <p:cNvPr id="388103" name="Text Box 6"/>
          <p:cNvSpPr txBox="1">
            <a:spLocks noChangeArrowheads="1"/>
          </p:cNvSpPr>
          <p:nvPr/>
        </p:nvSpPr>
        <p:spPr bwMode="auto">
          <a:xfrm>
            <a:off x="2362200" y="2527300"/>
            <a:ext cx="479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I(x)</a:t>
            </a:r>
          </a:p>
        </p:txBody>
      </p:sp>
      <p:sp>
        <p:nvSpPr>
          <p:cNvPr id="388104" name="Freeform 7"/>
          <p:cNvSpPr>
            <a:spLocks/>
          </p:cNvSpPr>
          <p:nvPr/>
        </p:nvSpPr>
        <p:spPr bwMode="auto">
          <a:xfrm>
            <a:off x="2901950" y="2527300"/>
            <a:ext cx="3521075" cy="838200"/>
          </a:xfrm>
          <a:custGeom>
            <a:avLst/>
            <a:gdLst>
              <a:gd name="T0" fmla="*/ 0 w 1488"/>
              <a:gd name="T1" fmla="*/ 0 h 384"/>
              <a:gd name="T2" fmla="*/ 3521075 w 1488"/>
              <a:gd name="T3" fmla="*/ 838200 h 3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88" h="384">
                <a:moveTo>
                  <a:pt x="0" y="0"/>
                </a:moveTo>
                <a:cubicBezTo>
                  <a:pt x="766" y="3"/>
                  <a:pt x="790" y="356"/>
                  <a:pt x="1488" y="384"/>
                </a:cubicBezTo>
              </a:path>
            </a:pathLst>
          </a:custGeom>
          <a:noFill/>
          <a:ln w="38100" cap="flat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7512" name="Group 8"/>
          <p:cNvGrpSpPr>
            <a:grpSpLocks/>
          </p:cNvGrpSpPr>
          <p:nvPr/>
        </p:nvGrpSpPr>
        <p:grpSpPr bwMode="auto">
          <a:xfrm>
            <a:off x="2895600" y="2998788"/>
            <a:ext cx="4191000" cy="366712"/>
            <a:chOff x="1824" y="2149"/>
            <a:chExt cx="2640" cy="231"/>
          </a:xfrm>
        </p:grpSpPr>
        <p:sp>
          <p:nvSpPr>
            <p:cNvPr id="388133" name="Line 9"/>
            <p:cNvSpPr>
              <a:spLocks noChangeShapeType="1"/>
            </p:cNvSpPr>
            <p:nvPr/>
          </p:nvSpPr>
          <p:spPr bwMode="auto">
            <a:xfrm>
              <a:off x="1824" y="2284"/>
              <a:ext cx="22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134" name="Text Box 10"/>
            <p:cNvSpPr txBox="1">
              <a:spLocks noChangeArrowheads="1"/>
            </p:cNvSpPr>
            <p:nvPr/>
          </p:nvSpPr>
          <p:spPr bwMode="auto">
            <a:xfrm>
              <a:off x="4020" y="2149"/>
              <a:ext cx="4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Base</a:t>
              </a:r>
            </a:p>
          </p:txBody>
        </p:sp>
      </p:grpSp>
      <p:sp>
        <p:nvSpPr>
          <p:cNvPr id="388106" name="Text Box 11"/>
          <p:cNvSpPr txBox="1">
            <a:spLocks noChangeArrowheads="1"/>
          </p:cNvSpPr>
          <p:nvPr/>
        </p:nvSpPr>
        <p:spPr bwMode="auto">
          <a:xfrm>
            <a:off x="4556125" y="256381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Acid</a:t>
            </a:r>
          </a:p>
        </p:txBody>
      </p:sp>
      <p:sp>
        <p:nvSpPr>
          <p:cNvPr id="388107" name="Line 12"/>
          <p:cNvSpPr>
            <a:spLocks noChangeShapeType="1"/>
          </p:cNvSpPr>
          <p:nvPr/>
        </p:nvSpPr>
        <p:spPr bwMode="auto">
          <a:xfrm flipH="1">
            <a:off x="2286000" y="3549650"/>
            <a:ext cx="1600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8108" name="Text Box 13"/>
          <p:cNvSpPr txBox="1">
            <a:spLocks noChangeArrowheads="1"/>
          </p:cNvSpPr>
          <p:nvPr/>
        </p:nvSpPr>
        <p:spPr bwMode="auto">
          <a:xfrm>
            <a:off x="1752600" y="3702050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No base</a:t>
            </a:r>
          </a:p>
        </p:txBody>
      </p:sp>
      <p:grpSp>
        <p:nvGrpSpPr>
          <p:cNvPr id="277518" name="Group 14"/>
          <p:cNvGrpSpPr>
            <a:grpSpLocks/>
          </p:cNvGrpSpPr>
          <p:nvPr/>
        </p:nvGrpSpPr>
        <p:grpSpPr bwMode="auto">
          <a:xfrm>
            <a:off x="5181600" y="3549650"/>
            <a:ext cx="2190750" cy="762000"/>
            <a:chOff x="3264" y="2496"/>
            <a:chExt cx="1380" cy="480"/>
          </a:xfrm>
        </p:grpSpPr>
        <p:sp>
          <p:nvSpPr>
            <p:cNvPr id="388131" name="Line 15"/>
            <p:cNvSpPr>
              <a:spLocks noChangeShapeType="1"/>
            </p:cNvSpPr>
            <p:nvPr/>
          </p:nvSpPr>
          <p:spPr bwMode="auto">
            <a:xfrm>
              <a:off x="3264" y="2496"/>
              <a:ext cx="100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132" name="Text Box 16"/>
            <p:cNvSpPr txBox="1">
              <a:spLocks noChangeArrowheads="1"/>
            </p:cNvSpPr>
            <p:nvPr/>
          </p:nvSpPr>
          <p:spPr bwMode="auto">
            <a:xfrm>
              <a:off x="3888" y="2592"/>
              <a:ext cx="7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With base</a:t>
              </a:r>
            </a:p>
          </p:txBody>
        </p:sp>
      </p:grpSp>
      <p:pic>
        <p:nvPicPr>
          <p:cNvPr id="277521" name="Picture 17" descr="voronoi2_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4616450"/>
            <a:ext cx="39671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522" name="Picture 18" descr="voronoi2_imag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4616450"/>
            <a:ext cx="39671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523" name="Picture 19" descr="voronoi2_imag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4616450"/>
            <a:ext cx="39671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524" name="Picture 20" descr="voronoi2_image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4616450"/>
            <a:ext cx="39671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525" name="Picture 21" descr="voronoi2_image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4616450"/>
            <a:ext cx="39671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526" name="Picture 22" descr="voronoi2_image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4616450"/>
            <a:ext cx="39671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527" name="Picture 23" descr="voronoi2_image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4616450"/>
            <a:ext cx="39671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528" name="Picture 24" descr="voronoi2_image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4616450"/>
            <a:ext cx="39671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529" name="Picture 25" descr="voronoi2_image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4616450"/>
            <a:ext cx="39671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530" name="Picture 26" descr="voronoi2_image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4616450"/>
            <a:ext cx="39671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531" name="Picture 27" descr="voronoi2_image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4616450"/>
            <a:ext cx="39671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532" name="Picture 28" descr="voronoi2_image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4616450"/>
            <a:ext cx="39671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533" name="Picture 29" descr="voronoi2_image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4616450"/>
            <a:ext cx="39671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534" name="Picture 30" descr="voronoi2_image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4616450"/>
            <a:ext cx="39671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535" name="Picture 31" descr="voronoi2_image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4616450"/>
            <a:ext cx="39671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536" name="Picture 32" descr="voronoi2_image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4616450"/>
            <a:ext cx="39671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537" name="Picture 33" descr="voronoi2_image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4616450"/>
            <a:ext cx="39671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538" name="Picture 34" descr="voronoi2_image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4616450"/>
            <a:ext cx="39671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8128" name="Picture 35" descr="voronoi1_image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16450"/>
            <a:ext cx="39671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8129" name="Text Box 36"/>
          <p:cNvSpPr txBox="1">
            <a:spLocks noChangeArrowheads="1"/>
          </p:cNvSpPr>
          <p:nvPr/>
        </p:nvSpPr>
        <p:spPr bwMode="auto">
          <a:xfrm>
            <a:off x="908050" y="6165850"/>
            <a:ext cx="73358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J. E. Meiring, T. B. Michaelson, G. M. Schmid and C. G. Willson, </a:t>
            </a:r>
            <a:r>
              <a:rPr kumimoji="1" lang="en-US" altLang="ja-JP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Proc. SPIE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, </a:t>
            </a:r>
            <a:r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5753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(2005), to be published </a:t>
            </a:r>
          </a:p>
        </p:txBody>
      </p:sp>
      <p:sp>
        <p:nvSpPr>
          <p:cNvPr id="388130" name="Rectangle 37"/>
          <p:cNvSpPr>
            <a:spLocks noChangeArrowheads="1"/>
          </p:cNvSpPr>
          <p:nvPr/>
        </p:nvSpPr>
        <p:spPr bwMode="auto">
          <a:xfrm>
            <a:off x="446088" y="1268413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17"/>
              </a:buBlip>
              <a:tabLst/>
              <a:defRPr/>
            </a:pPr>
            <a:r>
              <a:rPr kumimoji="0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Base quencher can decrease the acid sphere of influence in low contrast regions, thereby reducing LER.</a:t>
            </a:r>
          </a:p>
        </p:txBody>
      </p:sp>
    </p:spTree>
    <p:extLst>
      <p:ext uri="{BB962C8B-B14F-4D97-AF65-F5344CB8AC3E}">
        <p14:creationId xmlns:p14="http://schemas.microsoft.com/office/powerpoint/2010/main" val="153651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7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7" name="Picture 2" descr="develop3d_703_31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2174" r="21739" b="17392"/>
          <a:stretch>
            <a:fillRect/>
          </a:stretch>
        </p:blipFill>
        <p:spPr bwMode="auto">
          <a:xfrm>
            <a:off x="6248400" y="2852738"/>
            <a:ext cx="2514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0148" name="Picture 3" descr="develop3d_173_34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 t="2248" r="24805" b="16853"/>
          <a:stretch>
            <a:fillRect/>
          </a:stretch>
        </p:blipFill>
        <p:spPr bwMode="auto">
          <a:xfrm>
            <a:off x="3429000" y="2852738"/>
            <a:ext cx="2514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0149" name="Picture 4" descr="develop3d_100_06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2174" r="24800" b="20815"/>
          <a:stretch>
            <a:fillRect/>
          </a:stretch>
        </p:blipFill>
        <p:spPr bwMode="auto">
          <a:xfrm>
            <a:off x="533400" y="2852738"/>
            <a:ext cx="2514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0150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mtClean="0">
                <a:solidFill>
                  <a:srgbClr val="3333FF"/>
                </a:solidFill>
                <a:ea typeface="MS PGothic" panose="020B0600070205080204" pitchFamily="34" charset="-128"/>
              </a:rPr>
              <a:t>Exploring Base Effects</a:t>
            </a:r>
          </a:p>
        </p:txBody>
      </p:sp>
      <p:sp>
        <p:nvSpPr>
          <p:cNvPr id="390151" name="Line 6"/>
          <p:cNvSpPr>
            <a:spLocks noChangeShapeType="1"/>
          </p:cNvSpPr>
          <p:nvPr/>
        </p:nvSpPr>
        <p:spPr bwMode="auto">
          <a:xfrm flipV="1">
            <a:off x="609600" y="2001838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0152" name="Text Box 7"/>
          <p:cNvSpPr txBox="1">
            <a:spLocks noChangeArrowheads="1"/>
          </p:cNvSpPr>
          <p:nvPr/>
        </p:nvSpPr>
        <p:spPr bwMode="auto">
          <a:xfrm>
            <a:off x="152400" y="2351088"/>
            <a:ext cx="479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I(x)</a:t>
            </a:r>
          </a:p>
        </p:txBody>
      </p:sp>
      <p:sp>
        <p:nvSpPr>
          <p:cNvPr id="390153" name="Freeform 8"/>
          <p:cNvSpPr>
            <a:spLocks/>
          </p:cNvSpPr>
          <p:nvPr/>
        </p:nvSpPr>
        <p:spPr bwMode="auto">
          <a:xfrm>
            <a:off x="676275" y="2154238"/>
            <a:ext cx="2011363" cy="609600"/>
          </a:xfrm>
          <a:custGeom>
            <a:avLst/>
            <a:gdLst>
              <a:gd name="T0" fmla="*/ 0 w 1488"/>
              <a:gd name="T1" fmla="*/ 0 h 384"/>
              <a:gd name="T2" fmla="*/ 2011363 w 1488"/>
              <a:gd name="T3" fmla="*/ 609600 h 3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88" h="384">
                <a:moveTo>
                  <a:pt x="0" y="0"/>
                </a:moveTo>
                <a:cubicBezTo>
                  <a:pt x="766" y="3"/>
                  <a:pt x="790" y="356"/>
                  <a:pt x="1488" y="384"/>
                </a:cubicBezTo>
              </a:path>
            </a:pathLst>
          </a:custGeom>
          <a:noFill/>
          <a:ln w="38100" cap="flat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0154" name="Line 9"/>
          <p:cNvSpPr>
            <a:spLocks noChangeShapeType="1"/>
          </p:cNvSpPr>
          <p:nvPr/>
        </p:nvSpPr>
        <p:spPr bwMode="auto">
          <a:xfrm>
            <a:off x="611188" y="2824163"/>
            <a:ext cx="220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0155" name="Text Box 10"/>
          <p:cNvSpPr txBox="1">
            <a:spLocks noChangeArrowheads="1"/>
          </p:cNvSpPr>
          <p:nvPr/>
        </p:nvSpPr>
        <p:spPr bwMode="auto">
          <a:xfrm>
            <a:off x="2803525" y="2732088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x</a:t>
            </a:r>
          </a:p>
        </p:txBody>
      </p:sp>
      <p:sp>
        <p:nvSpPr>
          <p:cNvPr id="390156" name="Line 11"/>
          <p:cNvSpPr>
            <a:spLocks noChangeShapeType="1"/>
          </p:cNvSpPr>
          <p:nvPr/>
        </p:nvSpPr>
        <p:spPr bwMode="auto">
          <a:xfrm flipV="1">
            <a:off x="3462338" y="2001838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0157" name="Freeform 12"/>
          <p:cNvSpPr>
            <a:spLocks/>
          </p:cNvSpPr>
          <p:nvPr/>
        </p:nvSpPr>
        <p:spPr bwMode="auto">
          <a:xfrm>
            <a:off x="3529013" y="2154238"/>
            <a:ext cx="2011362" cy="609600"/>
          </a:xfrm>
          <a:custGeom>
            <a:avLst/>
            <a:gdLst>
              <a:gd name="T0" fmla="*/ 0 w 1488"/>
              <a:gd name="T1" fmla="*/ 0 h 384"/>
              <a:gd name="T2" fmla="*/ 2011362 w 1488"/>
              <a:gd name="T3" fmla="*/ 609600 h 3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88" h="384">
                <a:moveTo>
                  <a:pt x="0" y="0"/>
                </a:moveTo>
                <a:cubicBezTo>
                  <a:pt x="766" y="3"/>
                  <a:pt x="790" y="356"/>
                  <a:pt x="1488" y="384"/>
                </a:cubicBezTo>
              </a:path>
            </a:pathLst>
          </a:custGeom>
          <a:noFill/>
          <a:ln w="38100" cap="flat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0158" name="Line 13"/>
          <p:cNvSpPr>
            <a:spLocks noChangeShapeType="1"/>
          </p:cNvSpPr>
          <p:nvPr/>
        </p:nvSpPr>
        <p:spPr bwMode="auto">
          <a:xfrm>
            <a:off x="3463925" y="2824163"/>
            <a:ext cx="220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0159" name="Text Box 14"/>
          <p:cNvSpPr txBox="1">
            <a:spLocks noChangeArrowheads="1"/>
          </p:cNvSpPr>
          <p:nvPr/>
        </p:nvSpPr>
        <p:spPr bwMode="auto">
          <a:xfrm>
            <a:off x="5656263" y="2732088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x</a:t>
            </a:r>
          </a:p>
        </p:txBody>
      </p:sp>
      <p:sp>
        <p:nvSpPr>
          <p:cNvPr id="390160" name="Line 15"/>
          <p:cNvSpPr>
            <a:spLocks noChangeShapeType="1"/>
          </p:cNvSpPr>
          <p:nvPr/>
        </p:nvSpPr>
        <p:spPr bwMode="auto">
          <a:xfrm flipV="1">
            <a:off x="6357938" y="2001838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0161" name="Freeform 16"/>
          <p:cNvSpPr>
            <a:spLocks/>
          </p:cNvSpPr>
          <p:nvPr/>
        </p:nvSpPr>
        <p:spPr bwMode="auto">
          <a:xfrm>
            <a:off x="6424613" y="2154238"/>
            <a:ext cx="2011362" cy="609600"/>
          </a:xfrm>
          <a:custGeom>
            <a:avLst/>
            <a:gdLst>
              <a:gd name="T0" fmla="*/ 0 w 1488"/>
              <a:gd name="T1" fmla="*/ 0 h 384"/>
              <a:gd name="T2" fmla="*/ 2011362 w 1488"/>
              <a:gd name="T3" fmla="*/ 609600 h 3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88" h="384">
                <a:moveTo>
                  <a:pt x="0" y="0"/>
                </a:moveTo>
                <a:cubicBezTo>
                  <a:pt x="766" y="3"/>
                  <a:pt x="790" y="356"/>
                  <a:pt x="1488" y="384"/>
                </a:cubicBezTo>
              </a:path>
            </a:pathLst>
          </a:custGeom>
          <a:noFill/>
          <a:ln w="38100" cap="flat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0162" name="Line 17"/>
          <p:cNvSpPr>
            <a:spLocks noChangeShapeType="1"/>
          </p:cNvSpPr>
          <p:nvPr/>
        </p:nvSpPr>
        <p:spPr bwMode="auto">
          <a:xfrm>
            <a:off x="6359525" y="2824163"/>
            <a:ext cx="220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0163" name="Text Box 18"/>
          <p:cNvSpPr txBox="1">
            <a:spLocks noChangeArrowheads="1"/>
          </p:cNvSpPr>
          <p:nvPr/>
        </p:nvSpPr>
        <p:spPr bwMode="auto">
          <a:xfrm>
            <a:off x="8551863" y="2732088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x</a:t>
            </a:r>
          </a:p>
        </p:txBody>
      </p:sp>
      <p:sp>
        <p:nvSpPr>
          <p:cNvPr id="390164" name="Line 19"/>
          <p:cNvSpPr>
            <a:spLocks noChangeShapeType="1"/>
          </p:cNvSpPr>
          <p:nvPr/>
        </p:nvSpPr>
        <p:spPr bwMode="auto">
          <a:xfrm>
            <a:off x="3505200" y="2687638"/>
            <a:ext cx="2057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0165" name="Line 20"/>
          <p:cNvSpPr>
            <a:spLocks noChangeShapeType="1"/>
          </p:cNvSpPr>
          <p:nvPr/>
        </p:nvSpPr>
        <p:spPr bwMode="auto">
          <a:xfrm>
            <a:off x="6400800" y="2535238"/>
            <a:ext cx="2057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0166" name="Text Box 21"/>
          <p:cNvSpPr txBox="1">
            <a:spLocks noChangeArrowheads="1"/>
          </p:cNvSpPr>
          <p:nvPr/>
        </p:nvSpPr>
        <p:spPr bwMode="auto">
          <a:xfrm>
            <a:off x="908050" y="6165850"/>
            <a:ext cx="73358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J. E. Meiring, T. B. Michaelson, G. M. Schmid and C. G. Willson, </a:t>
            </a:r>
            <a:r>
              <a:rPr kumimoji="1" lang="en-US" altLang="ja-JP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Proc. SPIE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, </a:t>
            </a:r>
            <a:r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5753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(2005), to be published </a:t>
            </a:r>
          </a:p>
        </p:txBody>
      </p:sp>
      <p:sp>
        <p:nvSpPr>
          <p:cNvPr id="390167" name="Rectangle 22"/>
          <p:cNvSpPr>
            <a:spLocks noChangeArrowheads="1"/>
          </p:cNvSpPr>
          <p:nvPr/>
        </p:nvSpPr>
        <p:spPr bwMode="auto">
          <a:xfrm>
            <a:off x="446088" y="1268413"/>
            <a:ext cx="82296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To add base quencher seems to make the contrast higher, thereby LER reducing.</a:t>
            </a:r>
          </a:p>
        </p:txBody>
      </p:sp>
      <p:sp>
        <p:nvSpPr>
          <p:cNvPr id="390168" name="Text Box 23"/>
          <p:cNvSpPr txBox="1">
            <a:spLocks noChangeArrowheads="1"/>
          </p:cNvSpPr>
          <p:nvPr/>
        </p:nvSpPr>
        <p:spPr bwMode="auto">
          <a:xfrm>
            <a:off x="1143000" y="5565775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0% base</a:t>
            </a:r>
          </a:p>
        </p:txBody>
      </p:sp>
      <p:sp>
        <p:nvSpPr>
          <p:cNvPr id="390169" name="Text Box 24"/>
          <p:cNvSpPr txBox="1">
            <a:spLocks noChangeArrowheads="1"/>
          </p:cNvSpPr>
          <p:nvPr/>
        </p:nvSpPr>
        <p:spPr bwMode="auto">
          <a:xfrm>
            <a:off x="4051300" y="5565775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15% base</a:t>
            </a:r>
          </a:p>
        </p:txBody>
      </p:sp>
      <p:sp>
        <p:nvSpPr>
          <p:cNvPr id="390170" name="Text Box 25"/>
          <p:cNvSpPr txBox="1">
            <a:spLocks noChangeArrowheads="1"/>
          </p:cNvSpPr>
          <p:nvPr/>
        </p:nvSpPr>
        <p:spPr bwMode="auto">
          <a:xfrm>
            <a:off x="7010400" y="5565775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30% base</a:t>
            </a:r>
          </a:p>
        </p:txBody>
      </p:sp>
      <p:sp>
        <p:nvSpPr>
          <p:cNvPr id="390171" name="Text Box 26"/>
          <p:cNvSpPr txBox="1">
            <a:spLocks noChangeArrowheads="1"/>
          </p:cNvSpPr>
          <p:nvPr/>
        </p:nvSpPr>
        <p:spPr bwMode="auto">
          <a:xfrm>
            <a:off x="857250" y="5870575"/>
            <a:ext cx="158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6.61 nm RMS</a:t>
            </a:r>
          </a:p>
        </p:txBody>
      </p:sp>
      <p:sp>
        <p:nvSpPr>
          <p:cNvPr id="390172" name="Text Box 27"/>
          <p:cNvSpPr txBox="1">
            <a:spLocks noChangeArrowheads="1"/>
          </p:cNvSpPr>
          <p:nvPr/>
        </p:nvSpPr>
        <p:spPr bwMode="auto">
          <a:xfrm>
            <a:off x="3886200" y="5870575"/>
            <a:ext cx="158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5.47 nm RMS</a:t>
            </a:r>
          </a:p>
        </p:txBody>
      </p:sp>
      <p:sp>
        <p:nvSpPr>
          <p:cNvPr id="390173" name="Text Box 28"/>
          <p:cNvSpPr txBox="1">
            <a:spLocks noChangeArrowheads="1"/>
          </p:cNvSpPr>
          <p:nvPr/>
        </p:nvSpPr>
        <p:spPr bwMode="auto">
          <a:xfrm>
            <a:off x="6724650" y="5870575"/>
            <a:ext cx="158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3.89 nm RMS</a:t>
            </a:r>
          </a:p>
        </p:txBody>
      </p:sp>
    </p:spTree>
    <p:extLst>
      <p:ext uri="{BB962C8B-B14F-4D97-AF65-F5344CB8AC3E}">
        <p14:creationId xmlns:p14="http://schemas.microsoft.com/office/powerpoint/2010/main" val="211073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57200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good news 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is: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Intrinsic </a:t>
            </a:r>
            <a:r>
              <a:rPr lang="en-US" alt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 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reduced by adding </a:t>
            </a:r>
            <a:r>
              <a:rPr lang="en-US" alt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6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8064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28600" y="3564791"/>
            <a:ext cx="8763000" cy="3135552"/>
            <a:chOff x="381000" y="3124200"/>
            <a:chExt cx="8763000" cy="3135552"/>
          </a:xfrm>
        </p:grpSpPr>
        <p:sp>
          <p:nvSpPr>
            <p:cNvPr id="3" name="Text Box 129"/>
            <p:cNvSpPr txBox="1">
              <a:spLocks noChangeArrowheads="1"/>
            </p:cNvSpPr>
            <p:nvPr/>
          </p:nvSpPr>
          <p:spPr bwMode="auto">
            <a:xfrm>
              <a:off x="381000" y="3124200"/>
              <a:ext cx="8763000" cy="2800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bad news is:</a:t>
              </a:r>
            </a:p>
            <a:p>
              <a:pPr algn="l"/>
              <a:r>
                <a:rPr lang="en-US" alt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a) This reduces the resist sensitivity very much</a:t>
              </a:r>
            </a:p>
            <a:p>
              <a:pPr algn="l"/>
              <a:endParaRPr lang="en-US" altLang="en-US" sz="3200" dirty="0">
                <a:solidFill>
                  <a:srgbClr val="FF0000"/>
                </a:solidFill>
                <a:cs typeface="Arial" pitchFamily="34" charset="0"/>
              </a:endParaRPr>
            </a:p>
            <a:p>
              <a:pPr algn="l"/>
              <a:endParaRPr lang="en-US" altLang="en-US" sz="3200" dirty="0">
                <a:solidFill>
                  <a:srgbClr val="FF0000"/>
                </a:solidFill>
                <a:cs typeface="Arial" pitchFamily="34" charset="0"/>
              </a:endParaRPr>
            </a:p>
            <a:p>
              <a:pPr algn="l">
                <a:spcBef>
                  <a:spcPct val="50000"/>
                </a:spcBef>
              </a:pPr>
              <a:endParaRPr lang="en-US" altLang="en-US" sz="3200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pic>
          <p:nvPicPr>
            <p:cNvPr id="8366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579" y="4770804"/>
              <a:ext cx="1488948" cy="1488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769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The Big Trade Off</a:t>
            </a:r>
          </a:p>
        </p:txBody>
      </p:sp>
      <p:pic>
        <p:nvPicPr>
          <p:cNvPr id="418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5029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820" name="Picture 4" descr="jha0072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47345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2485" name="Object 5"/>
          <p:cNvGraphicFramePr>
            <a:graphicFrameLocks noChangeAspect="1"/>
          </p:cNvGraphicFramePr>
          <p:nvPr/>
        </p:nvGraphicFramePr>
        <p:xfrm>
          <a:off x="3962400" y="1828800"/>
          <a:ext cx="51054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5" name="Chart" r:id="rId6" imgW="4152900" imgH="2514600" progId="Excel.Chart.8">
                  <p:embed/>
                </p:oleObj>
              </mc:Choice>
              <mc:Fallback>
                <p:oleObj name="Chart" r:id="rId6" imgW="4152900" imgH="2514600" progId="Excel.Chart.8">
                  <p:embed/>
                  <p:pic>
                    <p:nvPicPr>
                      <p:cNvPr id="532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28800"/>
                        <a:ext cx="51054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34540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24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1914525" y="4114800"/>
            <a:ext cx="6619875" cy="267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23015" y="92869"/>
            <a:ext cx="8806069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sz="3200" dirty="0" smtClean="0">
                <a:solidFill>
                  <a:srgbClr val="3333FF"/>
                </a:solidFill>
              </a:rPr>
              <a:t>Chemically Amplified Deep UV Resists</a:t>
            </a:r>
            <a:r>
              <a:rPr lang="en-US" altLang="en-US" sz="4000" dirty="0" smtClean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914400" y="1676400"/>
            <a:ext cx="2555875" cy="363538"/>
          </a:xfrm>
          <a:prstGeom prst="rect">
            <a:avLst/>
          </a:prstGeom>
          <a:solidFill>
            <a:srgbClr val="C501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Photoacid Generation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/>
            </a:endParaRPr>
          </a:p>
        </p:txBody>
      </p:sp>
      <p:sp>
        <p:nvSpPr>
          <p:cNvPr id="286725" name="Rectangle 5"/>
          <p:cNvSpPr>
            <a:spLocks noChangeArrowheads="1"/>
          </p:cNvSpPr>
          <p:nvPr/>
        </p:nvSpPr>
        <p:spPr bwMode="auto">
          <a:xfrm>
            <a:off x="838200" y="3733800"/>
            <a:ext cx="3292475" cy="363538"/>
          </a:xfrm>
          <a:prstGeom prst="rect">
            <a:avLst/>
          </a:prstGeom>
          <a:solidFill>
            <a:srgbClr val="6300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Acid-Catalyzed Deprotection</a:t>
            </a:r>
          </a:p>
        </p:txBody>
      </p:sp>
      <p:grpSp>
        <p:nvGrpSpPr>
          <p:cNvPr id="286726" name="Group 6"/>
          <p:cNvGrpSpPr>
            <a:grpSpLocks/>
          </p:cNvGrpSpPr>
          <p:nvPr/>
        </p:nvGrpSpPr>
        <p:grpSpPr bwMode="auto">
          <a:xfrm>
            <a:off x="838200" y="2286000"/>
            <a:ext cx="3011488" cy="1035050"/>
            <a:chOff x="682" y="1120"/>
            <a:chExt cx="3765" cy="952"/>
          </a:xfrm>
        </p:grpSpPr>
        <p:sp>
          <p:nvSpPr>
            <p:cNvPr id="286809" name="AutoShape 7"/>
            <p:cNvSpPr>
              <a:spLocks noChangeArrowheads="1"/>
            </p:cNvSpPr>
            <p:nvPr/>
          </p:nvSpPr>
          <p:spPr bwMode="auto">
            <a:xfrm rot="16200000" flipH="1">
              <a:off x="1000" y="1132"/>
              <a:ext cx="292" cy="268"/>
            </a:xfrm>
            <a:prstGeom prst="hexagon">
              <a:avLst>
                <a:gd name="adj" fmla="val 27234"/>
                <a:gd name="vf" fmla="val 11547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  <p:sp>
          <p:nvSpPr>
            <p:cNvPr id="286810" name="Oval 8"/>
            <p:cNvSpPr>
              <a:spLocks noChangeArrowheads="1"/>
            </p:cNvSpPr>
            <p:nvPr/>
          </p:nvSpPr>
          <p:spPr bwMode="auto">
            <a:xfrm>
              <a:off x="1096" y="1204"/>
              <a:ext cx="100" cy="1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  <p:sp>
          <p:nvSpPr>
            <p:cNvPr id="286811" name="AutoShape 9"/>
            <p:cNvSpPr>
              <a:spLocks noChangeArrowheads="1"/>
            </p:cNvSpPr>
            <p:nvPr/>
          </p:nvSpPr>
          <p:spPr bwMode="auto">
            <a:xfrm rot="16200000" flipH="1">
              <a:off x="1000" y="1792"/>
              <a:ext cx="292" cy="268"/>
            </a:xfrm>
            <a:prstGeom prst="hexagon">
              <a:avLst>
                <a:gd name="adj" fmla="val 27234"/>
                <a:gd name="vf" fmla="val 11547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  <p:sp>
          <p:nvSpPr>
            <p:cNvPr id="286812" name="Oval 10"/>
            <p:cNvSpPr>
              <a:spLocks noChangeArrowheads="1"/>
            </p:cNvSpPr>
            <p:nvPr/>
          </p:nvSpPr>
          <p:spPr bwMode="auto">
            <a:xfrm>
              <a:off x="1096" y="1864"/>
              <a:ext cx="100" cy="1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  <p:sp>
          <p:nvSpPr>
            <p:cNvPr id="286813" name="AutoShape 11"/>
            <p:cNvSpPr>
              <a:spLocks noChangeArrowheads="1"/>
            </p:cNvSpPr>
            <p:nvPr/>
          </p:nvSpPr>
          <p:spPr bwMode="auto">
            <a:xfrm>
              <a:off x="682" y="1468"/>
              <a:ext cx="292" cy="268"/>
            </a:xfrm>
            <a:prstGeom prst="hexagon">
              <a:avLst>
                <a:gd name="adj" fmla="val 27234"/>
                <a:gd name="vf" fmla="val 11547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  <p:sp>
          <p:nvSpPr>
            <p:cNvPr id="286814" name="Oval 12"/>
            <p:cNvSpPr>
              <a:spLocks noChangeArrowheads="1"/>
            </p:cNvSpPr>
            <p:nvPr/>
          </p:nvSpPr>
          <p:spPr bwMode="auto">
            <a:xfrm>
              <a:off x="772" y="1558"/>
              <a:ext cx="112" cy="1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  <p:sp>
          <p:nvSpPr>
            <p:cNvPr id="286815" name="Rectangle 13"/>
            <p:cNvSpPr>
              <a:spLocks noChangeArrowheads="1"/>
            </p:cNvSpPr>
            <p:nvPr/>
          </p:nvSpPr>
          <p:spPr bwMode="auto">
            <a:xfrm>
              <a:off x="1043" y="1463"/>
              <a:ext cx="907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/>
                </a:rPr>
                <a:t>S</a:t>
              </a:r>
              <a:r>
                <a:rPr kumimoji="0" lang="en-US" altLang="en-US" sz="14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/>
                </a:rPr>
                <a:t>+-</a:t>
              </a: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/>
                </a:rPr>
                <a:t>SbF</a:t>
              </a:r>
              <a:r>
                <a:rPr kumimoji="0" lang="en-US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/>
                </a:rPr>
                <a:t>6</a:t>
              </a:r>
              <a:endPara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  <p:sp>
          <p:nvSpPr>
            <p:cNvPr id="286816" name="Line 14"/>
            <p:cNvSpPr>
              <a:spLocks noChangeShapeType="1"/>
            </p:cNvSpPr>
            <p:nvPr/>
          </p:nvSpPr>
          <p:spPr bwMode="auto">
            <a:xfrm flipV="1">
              <a:off x="1149" y="1694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86817" name="Line 15"/>
            <p:cNvSpPr>
              <a:spLocks noChangeShapeType="1"/>
            </p:cNvSpPr>
            <p:nvPr/>
          </p:nvSpPr>
          <p:spPr bwMode="auto">
            <a:xfrm flipV="1">
              <a:off x="1149" y="1412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86818" name="Line 16"/>
            <p:cNvSpPr>
              <a:spLocks noChangeShapeType="1"/>
            </p:cNvSpPr>
            <p:nvPr/>
          </p:nvSpPr>
          <p:spPr bwMode="auto">
            <a:xfrm>
              <a:off x="979" y="1602"/>
              <a:ext cx="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86819" name="Line 17"/>
            <p:cNvSpPr>
              <a:spLocks noChangeShapeType="1"/>
            </p:cNvSpPr>
            <p:nvPr/>
          </p:nvSpPr>
          <p:spPr bwMode="auto">
            <a:xfrm>
              <a:off x="1960" y="1590"/>
              <a:ext cx="11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86820" name="Rectangle 18"/>
            <p:cNvSpPr>
              <a:spLocks noChangeArrowheads="1"/>
            </p:cNvSpPr>
            <p:nvPr/>
          </p:nvSpPr>
          <p:spPr bwMode="auto">
            <a:xfrm>
              <a:off x="2305" y="1308"/>
              <a:ext cx="519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63DE8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Times New Roman"/>
                </a:rPr>
                <a:t>h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63DE8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Times New Roman"/>
                </a:rPr>
                <a:t>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/>
              </a:endParaRPr>
            </a:p>
          </p:txBody>
        </p:sp>
        <p:sp>
          <p:nvSpPr>
            <p:cNvPr id="286821" name="Rectangle 19"/>
            <p:cNvSpPr>
              <a:spLocks noChangeArrowheads="1"/>
            </p:cNvSpPr>
            <p:nvPr/>
          </p:nvSpPr>
          <p:spPr bwMode="auto">
            <a:xfrm>
              <a:off x="3288" y="1427"/>
              <a:ext cx="1159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/>
                </a:rPr>
                <a:t>H</a:t>
              </a:r>
              <a:r>
                <a:rPr kumimoji="0" lang="en-US" altLang="en-US" sz="18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/>
                </a:rPr>
                <a:t>+-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/>
                </a:rPr>
                <a:t>SbF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/>
                </a:rPr>
                <a:t>6</a:t>
              </a:r>
              <a:endPara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</p:grpSp>
      <p:sp>
        <p:nvSpPr>
          <p:cNvPr id="286727" name="Rectangle 20"/>
          <p:cNvSpPr>
            <a:spLocks noChangeArrowheads="1"/>
          </p:cNvSpPr>
          <p:nvPr/>
        </p:nvSpPr>
        <p:spPr bwMode="auto">
          <a:xfrm>
            <a:off x="1492250" y="4597400"/>
            <a:ext cx="5318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CH</a:t>
            </a:r>
            <a:r>
              <a:rPr kumimoji="0" lang="en-US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2</a:t>
            </a:r>
            <a:endParaRPr kumimoji="0" lang="en-US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28" name="Rectangle 21"/>
          <p:cNvSpPr>
            <a:spLocks noChangeArrowheads="1"/>
          </p:cNvSpPr>
          <p:nvPr/>
        </p:nvSpPr>
        <p:spPr bwMode="auto">
          <a:xfrm>
            <a:off x="2106613" y="4597400"/>
            <a:ext cx="4619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CH</a:t>
            </a:r>
            <a:endParaRPr kumimoji="0" lang="en-US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grpSp>
        <p:nvGrpSpPr>
          <p:cNvPr id="286729" name="Group 22"/>
          <p:cNvGrpSpPr>
            <a:grpSpLocks/>
          </p:cNvGrpSpPr>
          <p:nvPr/>
        </p:nvGrpSpPr>
        <p:grpSpPr bwMode="auto">
          <a:xfrm>
            <a:off x="1471613" y="4610100"/>
            <a:ext cx="71437" cy="280988"/>
            <a:chOff x="465" y="2805"/>
            <a:chExt cx="49" cy="197"/>
          </a:xfrm>
        </p:grpSpPr>
        <p:sp>
          <p:nvSpPr>
            <p:cNvPr id="286807" name="Arc 23"/>
            <p:cNvSpPr>
              <a:spLocks/>
            </p:cNvSpPr>
            <p:nvPr/>
          </p:nvSpPr>
          <p:spPr bwMode="auto">
            <a:xfrm>
              <a:off x="470" y="2910"/>
              <a:ext cx="4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86808" name="Arc 24"/>
            <p:cNvSpPr>
              <a:spLocks/>
            </p:cNvSpPr>
            <p:nvPr/>
          </p:nvSpPr>
          <p:spPr bwMode="auto">
            <a:xfrm rot="10800000">
              <a:off x="465" y="2805"/>
              <a:ext cx="4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286730" name="Line 25"/>
          <p:cNvSpPr>
            <a:spLocks noChangeShapeType="1"/>
          </p:cNvSpPr>
          <p:nvPr/>
        </p:nvSpPr>
        <p:spPr bwMode="auto">
          <a:xfrm>
            <a:off x="1381125" y="4746625"/>
            <a:ext cx="173038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31" name="Line 26"/>
          <p:cNvSpPr>
            <a:spLocks noChangeShapeType="1"/>
          </p:cNvSpPr>
          <p:nvPr/>
        </p:nvSpPr>
        <p:spPr bwMode="auto">
          <a:xfrm>
            <a:off x="1930400" y="4746625"/>
            <a:ext cx="233363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286732" name="Group 27"/>
          <p:cNvGrpSpPr>
            <a:grpSpLocks/>
          </p:cNvGrpSpPr>
          <p:nvPr/>
        </p:nvGrpSpPr>
        <p:grpSpPr bwMode="auto">
          <a:xfrm>
            <a:off x="2590800" y="4618038"/>
            <a:ext cx="73025" cy="280987"/>
            <a:chOff x="1230" y="2811"/>
            <a:chExt cx="49" cy="197"/>
          </a:xfrm>
        </p:grpSpPr>
        <p:sp>
          <p:nvSpPr>
            <p:cNvPr id="286805" name="Arc 28"/>
            <p:cNvSpPr>
              <a:spLocks/>
            </p:cNvSpPr>
            <p:nvPr/>
          </p:nvSpPr>
          <p:spPr bwMode="auto">
            <a:xfrm>
              <a:off x="1230" y="2916"/>
              <a:ext cx="4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86806" name="Arc 29"/>
            <p:cNvSpPr>
              <a:spLocks/>
            </p:cNvSpPr>
            <p:nvPr/>
          </p:nvSpPr>
          <p:spPr bwMode="auto">
            <a:xfrm rot="10800000">
              <a:off x="1235" y="2811"/>
              <a:ext cx="4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286733" name="Line 30"/>
          <p:cNvSpPr>
            <a:spLocks noChangeShapeType="1"/>
          </p:cNvSpPr>
          <p:nvPr/>
        </p:nvSpPr>
        <p:spPr bwMode="auto">
          <a:xfrm>
            <a:off x="2579688" y="4746625"/>
            <a:ext cx="1730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286734" name="Group 31"/>
          <p:cNvGrpSpPr>
            <a:grpSpLocks/>
          </p:cNvGrpSpPr>
          <p:nvPr/>
        </p:nvGrpSpPr>
        <p:grpSpPr bwMode="auto">
          <a:xfrm>
            <a:off x="2065338" y="4848225"/>
            <a:ext cx="393700" cy="539750"/>
            <a:chOff x="871" y="2972"/>
            <a:chExt cx="268" cy="378"/>
          </a:xfrm>
        </p:grpSpPr>
        <p:sp>
          <p:nvSpPr>
            <p:cNvPr id="286802" name="AutoShape 32"/>
            <p:cNvSpPr>
              <a:spLocks noChangeArrowheads="1"/>
            </p:cNvSpPr>
            <p:nvPr/>
          </p:nvSpPr>
          <p:spPr bwMode="auto">
            <a:xfrm rot="16200000" flipH="1">
              <a:off x="859" y="3070"/>
              <a:ext cx="292" cy="268"/>
            </a:xfrm>
            <a:prstGeom prst="hexagon">
              <a:avLst>
                <a:gd name="adj" fmla="val 27234"/>
                <a:gd name="vf" fmla="val 11547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  <p:sp>
          <p:nvSpPr>
            <p:cNvPr id="286803" name="Oval 33"/>
            <p:cNvSpPr>
              <a:spLocks noChangeArrowheads="1"/>
            </p:cNvSpPr>
            <p:nvPr/>
          </p:nvSpPr>
          <p:spPr bwMode="auto">
            <a:xfrm>
              <a:off x="955" y="3142"/>
              <a:ext cx="100" cy="1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  <p:sp>
          <p:nvSpPr>
            <p:cNvPr id="286804" name="Line 34"/>
            <p:cNvSpPr>
              <a:spLocks noChangeShapeType="1"/>
            </p:cNvSpPr>
            <p:nvPr/>
          </p:nvSpPr>
          <p:spPr bwMode="auto">
            <a:xfrm flipV="1">
              <a:off x="1008" y="2972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286735" name="Line 35"/>
          <p:cNvSpPr>
            <a:spLocks noChangeShapeType="1"/>
          </p:cNvSpPr>
          <p:nvPr/>
        </p:nvSpPr>
        <p:spPr bwMode="auto">
          <a:xfrm>
            <a:off x="2262188" y="5399088"/>
            <a:ext cx="1587" cy="112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36" name="Rectangle 36"/>
          <p:cNvSpPr>
            <a:spLocks noChangeArrowheads="1"/>
          </p:cNvSpPr>
          <p:nvPr/>
        </p:nvSpPr>
        <p:spPr bwMode="auto">
          <a:xfrm>
            <a:off x="2098675" y="5453063"/>
            <a:ext cx="3270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O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37" name="Line 37"/>
          <p:cNvSpPr>
            <a:spLocks noChangeShapeType="1"/>
          </p:cNvSpPr>
          <p:nvPr/>
        </p:nvSpPr>
        <p:spPr bwMode="auto">
          <a:xfrm>
            <a:off x="2343150" y="5676900"/>
            <a:ext cx="141288" cy="61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38" name="Line 38"/>
          <p:cNvSpPr>
            <a:spLocks noChangeShapeType="1"/>
          </p:cNvSpPr>
          <p:nvPr/>
        </p:nvSpPr>
        <p:spPr bwMode="auto">
          <a:xfrm flipH="1">
            <a:off x="2487613" y="5676900"/>
            <a:ext cx="165100" cy="61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39" name="Line 39"/>
          <p:cNvSpPr>
            <a:spLocks noChangeShapeType="1"/>
          </p:cNvSpPr>
          <p:nvPr/>
        </p:nvSpPr>
        <p:spPr bwMode="auto">
          <a:xfrm>
            <a:off x="2476500" y="5745163"/>
            <a:ext cx="1588" cy="125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40" name="Line 40"/>
          <p:cNvSpPr>
            <a:spLocks noChangeShapeType="1"/>
          </p:cNvSpPr>
          <p:nvPr/>
        </p:nvSpPr>
        <p:spPr bwMode="auto">
          <a:xfrm>
            <a:off x="2508250" y="5745163"/>
            <a:ext cx="1588" cy="125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41" name="Rectangle 41"/>
          <p:cNvSpPr>
            <a:spLocks noChangeArrowheads="1"/>
          </p:cNvSpPr>
          <p:nvPr/>
        </p:nvSpPr>
        <p:spPr bwMode="auto">
          <a:xfrm>
            <a:off x="2327275" y="5813425"/>
            <a:ext cx="3270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O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42" name="Rectangle 42"/>
          <p:cNvSpPr>
            <a:spLocks noChangeArrowheads="1"/>
          </p:cNvSpPr>
          <p:nvPr/>
        </p:nvSpPr>
        <p:spPr bwMode="auto">
          <a:xfrm>
            <a:off x="2568575" y="5461000"/>
            <a:ext cx="3270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O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43" name="Line 43"/>
          <p:cNvSpPr>
            <a:spLocks noChangeShapeType="1"/>
          </p:cNvSpPr>
          <p:nvPr/>
        </p:nvSpPr>
        <p:spPr bwMode="auto">
          <a:xfrm>
            <a:off x="2820988" y="5616575"/>
            <a:ext cx="3048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44" name="Line 44"/>
          <p:cNvSpPr>
            <a:spLocks noChangeShapeType="1"/>
          </p:cNvSpPr>
          <p:nvPr/>
        </p:nvSpPr>
        <p:spPr bwMode="auto">
          <a:xfrm>
            <a:off x="3003550" y="5467350"/>
            <a:ext cx="1588" cy="296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45" name="Rectangle 45"/>
          <p:cNvSpPr>
            <a:spLocks noChangeArrowheads="1"/>
          </p:cNvSpPr>
          <p:nvPr/>
        </p:nvSpPr>
        <p:spPr bwMode="auto">
          <a:xfrm>
            <a:off x="2589213" y="4743450"/>
            <a:ext cx="295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n</a:t>
            </a:r>
          </a:p>
        </p:txBody>
      </p:sp>
      <p:sp>
        <p:nvSpPr>
          <p:cNvPr id="286746" name="Line 46"/>
          <p:cNvSpPr>
            <a:spLocks noChangeShapeType="1"/>
          </p:cNvSpPr>
          <p:nvPr/>
        </p:nvSpPr>
        <p:spPr bwMode="auto">
          <a:xfrm flipV="1">
            <a:off x="3294063" y="5224463"/>
            <a:ext cx="10287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47" name="Rectangle 47"/>
          <p:cNvSpPr>
            <a:spLocks noChangeArrowheads="1"/>
          </p:cNvSpPr>
          <p:nvPr/>
        </p:nvSpPr>
        <p:spPr bwMode="auto">
          <a:xfrm>
            <a:off x="3484563" y="4767263"/>
            <a:ext cx="5334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B4AF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H</a:t>
            </a:r>
            <a:r>
              <a:rPr kumimoji="0" lang="en-US" altLang="en-US" sz="2400" b="1" i="0" u="none" strike="noStrike" kern="1200" cap="none" spc="0" normalizeH="0" baseline="30000" noProof="0">
                <a:ln>
                  <a:noFill/>
                </a:ln>
                <a:solidFill>
                  <a:srgbClr val="0B4AF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+</a:t>
            </a:r>
          </a:p>
        </p:txBody>
      </p:sp>
      <p:sp>
        <p:nvSpPr>
          <p:cNvPr id="286748" name="Rectangle 48"/>
          <p:cNvSpPr>
            <a:spLocks noChangeArrowheads="1"/>
          </p:cNvSpPr>
          <p:nvPr/>
        </p:nvSpPr>
        <p:spPr bwMode="auto">
          <a:xfrm>
            <a:off x="4505325" y="4343400"/>
            <a:ext cx="5318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CH</a:t>
            </a:r>
            <a:r>
              <a:rPr kumimoji="0" lang="en-US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2</a:t>
            </a:r>
            <a:endParaRPr kumimoji="0" lang="en-US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49" name="Rectangle 49"/>
          <p:cNvSpPr>
            <a:spLocks noChangeArrowheads="1"/>
          </p:cNvSpPr>
          <p:nvPr/>
        </p:nvSpPr>
        <p:spPr bwMode="auto">
          <a:xfrm>
            <a:off x="5137150" y="4360863"/>
            <a:ext cx="4619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CH</a:t>
            </a:r>
            <a:endParaRPr kumimoji="0" lang="en-US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grpSp>
        <p:nvGrpSpPr>
          <p:cNvPr id="286750" name="Group 50"/>
          <p:cNvGrpSpPr>
            <a:grpSpLocks/>
          </p:cNvGrpSpPr>
          <p:nvPr/>
        </p:nvGrpSpPr>
        <p:grpSpPr bwMode="auto">
          <a:xfrm>
            <a:off x="4502150" y="4373563"/>
            <a:ext cx="71438" cy="280987"/>
            <a:chOff x="2661" y="2817"/>
            <a:chExt cx="49" cy="197"/>
          </a:xfrm>
        </p:grpSpPr>
        <p:sp>
          <p:nvSpPr>
            <p:cNvPr id="286800" name="Arc 51"/>
            <p:cNvSpPr>
              <a:spLocks/>
            </p:cNvSpPr>
            <p:nvPr/>
          </p:nvSpPr>
          <p:spPr bwMode="auto">
            <a:xfrm>
              <a:off x="2666" y="2922"/>
              <a:ext cx="4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86801" name="Arc 52"/>
            <p:cNvSpPr>
              <a:spLocks/>
            </p:cNvSpPr>
            <p:nvPr/>
          </p:nvSpPr>
          <p:spPr bwMode="auto">
            <a:xfrm rot="10800000">
              <a:off x="2661" y="2817"/>
              <a:ext cx="4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286751" name="Line 53"/>
          <p:cNvSpPr>
            <a:spLocks noChangeShapeType="1"/>
          </p:cNvSpPr>
          <p:nvPr/>
        </p:nvSpPr>
        <p:spPr bwMode="auto">
          <a:xfrm>
            <a:off x="4410075" y="4510088"/>
            <a:ext cx="17303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52" name="Line 54"/>
          <p:cNvSpPr>
            <a:spLocks noChangeShapeType="1"/>
          </p:cNvSpPr>
          <p:nvPr/>
        </p:nvSpPr>
        <p:spPr bwMode="auto">
          <a:xfrm>
            <a:off x="4886325" y="4495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286753" name="Group 55"/>
          <p:cNvGrpSpPr>
            <a:grpSpLocks/>
          </p:cNvGrpSpPr>
          <p:nvPr/>
        </p:nvGrpSpPr>
        <p:grpSpPr bwMode="auto">
          <a:xfrm>
            <a:off x="5621338" y="4381500"/>
            <a:ext cx="71437" cy="280988"/>
            <a:chOff x="3426" y="2823"/>
            <a:chExt cx="49" cy="197"/>
          </a:xfrm>
        </p:grpSpPr>
        <p:sp>
          <p:nvSpPr>
            <p:cNvPr id="286798" name="Arc 56"/>
            <p:cNvSpPr>
              <a:spLocks/>
            </p:cNvSpPr>
            <p:nvPr/>
          </p:nvSpPr>
          <p:spPr bwMode="auto">
            <a:xfrm>
              <a:off x="3426" y="2928"/>
              <a:ext cx="4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286799" name="Arc 57"/>
            <p:cNvSpPr>
              <a:spLocks/>
            </p:cNvSpPr>
            <p:nvPr/>
          </p:nvSpPr>
          <p:spPr bwMode="auto">
            <a:xfrm rot="10800000">
              <a:off x="3431" y="2823"/>
              <a:ext cx="44" cy="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286754" name="Line 58"/>
          <p:cNvSpPr>
            <a:spLocks noChangeShapeType="1"/>
          </p:cNvSpPr>
          <p:nvPr/>
        </p:nvSpPr>
        <p:spPr bwMode="auto">
          <a:xfrm>
            <a:off x="5608638" y="4510088"/>
            <a:ext cx="17303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286755" name="Group 59"/>
          <p:cNvGrpSpPr>
            <a:grpSpLocks/>
          </p:cNvGrpSpPr>
          <p:nvPr/>
        </p:nvGrpSpPr>
        <p:grpSpPr bwMode="auto">
          <a:xfrm>
            <a:off x="5095875" y="4611688"/>
            <a:ext cx="392113" cy="539750"/>
            <a:chOff x="3067" y="2984"/>
            <a:chExt cx="268" cy="378"/>
          </a:xfrm>
        </p:grpSpPr>
        <p:sp>
          <p:nvSpPr>
            <p:cNvPr id="286795" name="AutoShape 60"/>
            <p:cNvSpPr>
              <a:spLocks noChangeArrowheads="1"/>
            </p:cNvSpPr>
            <p:nvPr/>
          </p:nvSpPr>
          <p:spPr bwMode="auto">
            <a:xfrm rot="16200000" flipH="1">
              <a:off x="3055" y="3082"/>
              <a:ext cx="292" cy="268"/>
            </a:xfrm>
            <a:prstGeom prst="hexagon">
              <a:avLst>
                <a:gd name="adj" fmla="val 27234"/>
                <a:gd name="vf" fmla="val 11547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  <p:sp>
          <p:nvSpPr>
            <p:cNvPr id="286796" name="Oval 61"/>
            <p:cNvSpPr>
              <a:spLocks noChangeArrowheads="1"/>
            </p:cNvSpPr>
            <p:nvPr/>
          </p:nvSpPr>
          <p:spPr bwMode="auto">
            <a:xfrm>
              <a:off x="3151" y="3154"/>
              <a:ext cx="100" cy="1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endParaRPr>
            </a:p>
          </p:txBody>
        </p:sp>
        <p:sp>
          <p:nvSpPr>
            <p:cNvPr id="286797" name="Line 62"/>
            <p:cNvSpPr>
              <a:spLocks noChangeShapeType="1"/>
            </p:cNvSpPr>
            <p:nvPr/>
          </p:nvSpPr>
          <p:spPr bwMode="auto">
            <a:xfrm flipV="1">
              <a:off x="3204" y="2984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286756" name="Line 63"/>
          <p:cNvSpPr>
            <a:spLocks noChangeShapeType="1"/>
          </p:cNvSpPr>
          <p:nvPr/>
        </p:nvSpPr>
        <p:spPr bwMode="auto">
          <a:xfrm>
            <a:off x="5291138" y="5162550"/>
            <a:ext cx="1587" cy="112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57" name="Rectangle 64"/>
          <p:cNvSpPr>
            <a:spLocks noChangeArrowheads="1"/>
          </p:cNvSpPr>
          <p:nvPr/>
        </p:nvSpPr>
        <p:spPr bwMode="auto">
          <a:xfrm>
            <a:off x="5127625" y="5216525"/>
            <a:ext cx="4730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OH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58" name="Rectangle 65"/>
          <p:cNvSpPr>
            <a:spLocks noChangeArrowheads="1"/>
          </p:cNvSpPr>
          <p:nvPr/>
        </p:nvSpPr>
        <p:spPr bwMode="auto">
          <a:xfrm>
            <a:off x="5648325" y="4495800"/>
            <a:ext cx="295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n</a:t>
            </a:r>
          </a:p>
        </p:txBody>
      </p:sp>
      <p:sp>
        <p:nvSpPr>
          <p:cNvPr id="286759" name="Rectangle 66"/>
          <p:cNvSpPr>
            <a:spLocks noChangeArrowheads="1"/>
          </p:cNvSpPr>
          <p:nvPr/>
        </p:nvSpPr>
        <p:spPr bwMode="auto">
          <a:xfrm>
            <a:off x="5680075" y="4786313"/>
            <a:ext cx="35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+</a:t>
            </a:r>
          </a:p>
        </p:txBody>
      </p:sp>
      <p:sp>
        <p:nvSpPr>
          <p:cNvPr id="286760" name="Rectangle 67"/>
          <p:cNvSpPr>
            <a:spLocks noChangeArrowheads="1"/>
          </p:cNvSpPr>
          <p:nvPr/>
        </p:nvSpPr>
        <p:spPr bwMode="auto">
          <a:xfrm>
            <a:off x="6049963" y="4846638"/>
            <a:ext cx="5318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CO</a:t>
            </a:r>
            <a:r>
              <a:rPr kumimoji="0" lang="en-US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2</a:t>
            </a:r>
            <a:endParaRPr kumimoji="0" lang="en-US" altLang="en-US" sz="2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61" name="Rectangle 68"/>
          <p:cNvSpPr>
            <a:spLocks noChangeArrowheads="1"/>
          </p:cNvSpPr>
          <p:nvPr/>
        </p:nvSpPr>
        <p:spPr bwMode="auto">
          <a:xfrm>
            <a:off x="5108575" y="5672138"/>
            <a:ext cx="35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+</a:t>
            </a:r>
          </a:p>
        </p:txBody>
      </p:sp>
      <p:sp>
        <p:nvSpPr>
          <p:cNvPr id="286762" name="Rectangle 69"/>
          <p:cNvSpPr>
            <a:spLocks noChangeArrowheads="1"/>
          </p:cNvSpPr>
          <p:nvPr/>
        </p:nvSpPr>
        <p:spPr bwMode="auto">
          <a:xfrm>
            <a:off x="5394325" y="5707063"/>
            <a:ext cx="795338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CH</a:t>
            </a:r>
            <a:r>
              <a:rPr kumimoji="0" lang="en-US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2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=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C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63" name="Line 70"/>
          <p:cNvSpPr>
            <a:spLocks noChangeShapeType="1"/>
          </p:cNvSpPr>
          <p:nvPr/>
        </p:nvSpPr>
        <p:spPr bwMode="auto">
          <a:xfrm flipV="1">
            <a:off x="6092825" y="5783263"/>
            <a:ext cx="74613" cy="31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64" name="Rectangle 71"/>
          <p:cNvSpPr>
            <a:spLocks noChangeArrowheads="1"/>
          </p:cNvSpPr>
          <p:nvPr/>
        </p:nvSpPr>
        <p:spPr bwMode="auto">
          <a:xfrm>
            <a:off x="6105525" y="5638800"/>
            <a:ext cx="5318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CH</a:t>
            </a:r>
            <a:r>
              <a:rPr kumimoji="0" lang="en-US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3</a:t>
            </a:r>
            <a:endParaRPr kumimoji="0" lang="en-US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65" name="Rectangle 72"/>
          <p:cNvSpPr>
            <a:spLocks noChangeArrowheads="1"/>
          </p:cNvSpPr>
          <p:nvPr/>
        </p:nvSpPr>
        <p:spPr bwMode="auto">
          <a:xfrm>
            <a:off x="6105525" y="5867400"/>
            <a:ext cx="5318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CH</a:t>
            </a:r>
            <a:r>
              <a:rPr kumimoji="0" lang="en-US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3</a:t>
            </a:r>
            <a:endParaRPr kumimoji="0" lang="en-US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66" name="Rectangle 73"/>
          <p:cNvSpPr>
            <a:spLocks noChangeArrowheads="1"/>
          </p:cNvSpPr>
          <p:nvPr/>
        </p:nvSpPr>
        <p:spPr bwMode="auto">
          <a:xfrm>
            <a:off x="4408488" y="5678488"/>
            <a:ext cx="35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+</a:t>
            </a:r>
          </a:p>
        </p:txBody>
      </p:sp>
      <p:sp>
        <p:nvSpPr>
          <p:cNvPr id="286767" name="Rectangle 74"/>
          <p:cNvSpPr>
            <a:spLocks noChangeArrowheads="1"/>
          </p:cNvSpPr>
          <p:nvPr/>
        </p:nvSpPr>
        <p:spPr bwMode="auto">
          <a:xfrm>
            <a:off x="4692650" y="5675313"/>
            <a:ext cx="5334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B4AF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H</a:t>
            </a:r>
            <a:r>
              <a:rPr kumimoji="0" lang="en-US" altLang="en-US" sz="2400" b="1" i="0" u="none" strike="noStrike" kern="1200" cap="none" spc="0" normalizeH="0" baseline="30000" noProof="0">
                <a:ln>
                  <a:noFill/>
                </a:ln>
                <a:solidFill>
                  <a:srgbClr val="0B4AF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t>+</a:t>
            </a:r>
          </a:p>
        </p:txBody>
      </p:sp>
      <p:sp>
        <p:nvSpPr>
          <p:cNvPr id="286768" name="Line 75"/>
          <p:cNvSpPr>
            <a:spLocks noChangeShapeType="1"/>
          </p:cNvSpPr>
          <p:nvPr/>
        </p:nvSpPr>
        <p:spPr bwMode="auto">
          <a:xfrm>
            <a:off x="4889500" y="6161088"/>
            <a:ext cx="1588" cy="120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69" name="Line 76"/>
          <p:cNvSpPr>
            <a:spLocks noChangeShapeType="1"/>
          </p:cNvSpPr>
          <p:nvPr/>
        </p:nvSpPr>
        <p:spPr bwMode="auto">
          <a:xfrm flipH="1">
            <a:off x="3662363" y="6278563"/>
            <a:ext cx="1225550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70" name="Line 77"/>
          <p:cNvSpPr>
            <a:spLocks noChangeShapeType="1"/>
          </p:cNvSpPr>
          <p:nvPr/>
        </p:nvSpPr>
        <p:spPr bwMode="auto">
          <a:xfrm flipV="1">
            <a:off x="3667125" y="5334000"/>
            <a:ext cx="1588" cy="944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71" name="Line 78"/>
          <p:cNvSpPr>
            <a:spLocks noChangeShapeType="1"/>
          </p:cNvSpPr>
          <p:nvPr/>
        </p:nvSpPr>
        <p:spPr bwMode="auto">
          <a:xfrm flipV="1">
            <a:off x="5295900" y="990600"/>
            <a:ext cx="0" cy="2381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72" name="Line 79"/>
          <p:cNvSpPr>
            <a:spLocks noChangeShapeType="1"/>
          </p:cNvSpPr>
          <p:nvPr/>
        </p:nvSpPr>
        <p:spPr bwMode="auto">
          <a:xfrm rot="-5400000">
            <a:off x="6719888" y="1957387"/>
            <a:ext cx="0" cy="284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73" name="Line 80"/>
          <p:cNvSpPr>
            <a:spLocks noChangeShapeType="1"/>
          </p:cNvSpPr>
          <p:nvPr/>
        </p:nvSpPr>
        <p:spPr bwMode="auto">
          <a:xfrm>
            <a:off x="5543550" y="3295650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74" name="Line 81"/>
          <p:cNvSpPr>
            <a:spLocks noChangeShapeType="1"/>
          </p:cNvSpPr>
          <p:nvPr/>
        </p:nvSpPr>
        <p:spPr bwMode="auto">
          <a:xfrm>
            <a:off x="6686550" y="3295650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75" name="Line 82"/>
          <p:cNvSpPr>
            <a:spLocks noChangeShapeType="1"/>
          </p:cNvSpPr>
          <p:nvPr/>
        </p:nvSpPr>
        <p:spPr bwMode="auto">
          <a:xfrm>
            <a:off x="7258050" y="3295650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76" name="Line 83"/>
          <p:cNvSpPr>
            <a:spLocks noChangeShapeType="1"/>
          </p:cNvSpPr>
          <p:nvPr/>
        </p:nvSpPr>
        <p:spPr bwMode="auto">
          <a:xfrm>
            <a:off x="7829550" y="3295650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77" name="Text Box 84"/>
          <p:cNvSpPr txBox="1">
            <a:spLocks noChangeArrowheads="1"/>
          </p:cNvSpPr>
          <p:nvPr/>
        </p:nvSpPr>
        <p:spPr bwMode="auto">
          <a:xfrm>
            <a:off x="5308600" y="3395662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100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/>
            </a:endParaRPr>
          </a:p>
        </p:txBody>
      </p:sp>
      <p:sp>
        <p:nvSpPr>
          <p:cNvPr id="286778" name="Text Box 85"/>
          <p:cNvSpPr txBox="1">
            <a:spLocks noChangeArrowheads="1"/>
          </p:cNvSpPr>
          <p:nvPr/>
        </p:nvSpPr>
        <p:spPr bwMode="auto">
          <a:xfrm>
            <a:off x="5908675" y="3395662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150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/>
            </a:endParaRPr>
          </a:p>
        </p:txBody>
      </p:sp>
      <p:sp>
        <p:nvSpPr>
          <p:cNvPr id="286779" name="Text Box 86"/>
          <p:cNvSpPr txBox="1">
            <a:spLocks noChangeArrowheads="1"/>
          </p:cNvSpPr>
          <p:nvPr/>
        </p:nvSpPr>
        <p:spPr bwMode="auto">
          <a:xfrm>
            <a:off x="6470650" y="3395662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200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/>
            </a:endParaRPr>
          </a:p>
        </p:txBody>
      </p:sp>
      <p:sp>
        <p:nvSpPr>
          <p:cNvPr id="286780" name="Text Box 87"/>
          <p:cNvSpPr txBox="1">
            <a:spLocks noChangeArrowheads="1"/>
          </p:cNvSpPr>
          <p:nvPr/>
        </p:nvSpPr>
        <p:spPr bwMode="auto">
          <a:xfrm>
            <a:off x="7613650" y="3386137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300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/>
            </a:endParaRPr>
          </a:p>
        </p:txBody>
      </p:sp>
      <p:sp>
        <p:nvSpPr>
          <p:cNvPr id="286781" name="Text Box 88"/>
          <p:cNvSpPr txBox="1">
            <a:spLocks noChangeArrowheads="1"/>
          </p:cNvSpPr>
          <p:nvPr/>
        </p:nvSpPr>
        <p:spPr bwMode="auto">
          <a:xfrm>
            <a:off x="7042150" y="3395662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250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/>
            </a:endParaRPr>
          </a:p>
        </p:txBody>
      </p:sp>
      <p:sp>
        <p:nvSpPr>
          <p:cNvPr id="286782" name="Text Box 89"/>
          <p:cNvSpPr txBox="1">
            <a:spLocks noChangeArrowheads="1"/>
          </p:cNvSpPr>
          <p:nvPr/>
        </p:nvSpPr>
        <p:spPr bwMode="auto">
          <a:xfrm>
            <a:off x="6584950" y="3565525"/>
            <a:ext cx="176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Temperature (°C)</a:t>
            </a:r>
          </a:p>
        </p:txBody>
      </p:sp>
      <p:sp>
        <p:nvSpPr>
          <p:cNvPr id="286783" name="Text Box 90"/>
          <p:cNvSpPr txBox="1">
            <a:spLocks noChangeArrowheads="1"/>
          </p:cNvSpPr>
          <p:nvPr/>
        </p:nvSpPr>
        <p:spPr bwMode="auto">
          <a:xfrm rot="-5400000">
            <a:off x="4651375" y="2054225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Mass</a:t>
            </a:r>
          </a:p>
        </p:txBody>
      </p:sp>
      <p:sp>
        <p:nvSpPr>
          <p:cNvPr id="286784" name="Freeform 91"/>
          <p:cNvSpPr>
            <a:spLocks/>
          </p:cNvSpPr>
          <p:nvPr/>
        </p:nvSpPr>
        <p:spPr bwMode="auto">
          <a:xfrm>
            <a:off x="5295900" y="1381125"/>
            <a:ext cx="2752725" cy="1581150"/>
          </a:xfrm>
          <a:custGeom>
            <a:avLst/>
            <a:gdLst>
              <a:gd name="T0" fmla="*/ 0 w 1734"/>
              <a:gd name="T1" fmla="*/ 0 h 996"/>
              <a:gd name="T2" fmla="*/ 2147483647 w 1734"/>
              <a:gd name="T3" fmla="*/ 2147483647 h 996"/>
              <a:gd name="T4" fmla="*/ 2147483647 w 1734"/>
              <a:gd name="T5" fmla="*/ 2147483647 h 996"/>
              <a:gd name="T6" fmla="*/ 2147483647 w 1734"/>
              <a:gd name="T7" fmla="*/ 2147483647 h 996"/>
              <a:gd name="T8" fmla="*/ 2147483647 w 1734"/>
              <a:gd name="T9" fmla="*/ 2147483647 h 996"/>
              <a:gd name="T10" fmla="*/ 2147483647 w 1734"/>
              <a:gd name="T11" fmla="*/ 2147483647 h 996"/>
              <a:gd name="T12" fmla="*/ 2147483647 w 1734"/>
              <a:gd name="T13" fmla="*/ 2147483647 h 996"/>
              <a:gd name="T14" fmla="*/ 2147483647 w 1734"/>
              <a:gd name="T15" fmla="*/ 2147483647 h 996"/>
              <a:gd name="T16" fmla="*/ 2147483647 w 1734"/>
              <a:gd name="T17" fmla="*/ 2147483647 h 996"/>
              <a:gd name="T18" fmla="*/ 2147483647 w 1734"/>
              <a:gd name="T19" fmla="*/ 2147483647 h 996"/>
              <a:gd name="T20" fmla="*/ 2147483647 w 1734"/>
              <a:gd name="T21" fmla="*/ 2147483647 h 996"/>
              <a:gd name="T22" fmla="*/ 2147483647 w 1734"/>
              <a:gd name="T23" fmla="*/ 2147483647 h 996"/>
              <a:gd name="T24" fmla="*/ 2147483647 w 1734"/>
              <a:gd name="T25" fmla="*/ 2147483647 h 996"/>
              <a:gd name="T26" fmla="*/ 2147483647 w 1734"/>
              <a:gd name="T27" fmla="*/ 2147483647 h 9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34" h="996">
                <a:moveTo>
                  <a:pt x="0" y="0"/>
                </a:moveTo>
                <a:cubicBezTo>
                  <a:pt x="18" y="1"/>
                  <a:pt x="37" y="2"/>
                  <a:pt x="54" y="12"/>
                </a:cubicBezTo>
                <a:cubicBezTo>
                  <a:pt x="71" y="22"/>
                  <a:pt x="89" y="31"/>
                  <a:pt x="102" y="60"/>
                </a:cubicBezTo>
                <a:cubicBezTo>
                  <a:pt x="115" y="89"/>
                  <a:pt x="120" y="114"/>
                  <a:pt x="132" y="186"/>
                </a:cubicBezTo>
                <a:cubicBezTo>
                  <a:pt x="144" y="258"/>
                  <a:pt x="162" y="396"/>
                  <a:pt x="174" y="492"/>
                </a:cubicBezTo>
                <a:cubicBezTo>
                  <a:pt x="186" y="588"/>
                  <a:pt x="188" y="706"/>
                  <a:pt x="204" y="762"/>
                </a:cubicBezTo>
                <a:cubicBezTo>
                  <a:pt x="220" y="818"/>
                  <a:pt x="248" y="816"/>
                  <a:pt x="270" y="828"/>
                </a:cubicBezTo>
                <a:cubicBezTo>
                  <a:pt x="292" y="840"/>
                  <a:pt x="234" y="829"/>
                  <a:pt x="336" y="834"/>
                </a:cubicBezTo>
                <a:cubicBezTo>
                  <a:pt x="438" y="839"/>
                  <a:pt x="755" y="848"/>
                  <a:pt x="882" y="858"/>
                </a:cubicBezTo>
                <a:cubicBezTo>
                  <a:pt x="1009" y="868"/>
                  <a:pt x="1027" y="885"/>
                  <a:pt x="1098" y="894"/>
                </a:cubicBezTo>
                <a:cubicBezTo>
                  <a:pt x="1169" y="903"/>
                  <a:pt x="1241" y="908"/>
                  <a:pt x="1308" y="912"/>
                </a:cubicBezTo>
                <a:cubicBezTo>
                  <a:pt x="1375" y="916"/>
                  <a:pt x="1448" y="913"/>
                  <a:pt x="1500" y="918"/>
                </a:cubicBezTo>
                <a:cubicBezTo>
                  <a:pt x="1552" y="923"/>
                  <a:pt x="1581" y="929"/>
                  <a:pt x="1620" y="942"/>
                </a:cubicBezTo>
                <a:cubicBezTo>
                  <a:pt x="1659" y="955"/>
                  <a:pt x="1718" y="995"/>
                  <a:pt x="1734" y="996"/>
                </a:cubicBez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85" name="Line 92"/>
          <p:cNvSpPr>
            <a:spLocks noChangeShapeType="1"/>
          </p:cNvSpPr>
          <p:nvPr/>
        </p:nvSpPr>
        <p:spPr bwMode="auto">
          <a:xfrm>
            <a:off x="6124575" y="3295650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86" name="Freeform 93"/>
          <p:cNvSpPr>
            <a:spLocks/>
          </p:cNvSpPr>
          <p:nvPr/>
        </p:nvSpPr>
        <p:spPr bwMode="auto">
          <a:xfrm>
            <a:off x="5295900" y="1381125"/>
            <a:ext cx="2743200" cy="1552575"/>
          </a:xfrm>
          <a:custGeom>
            <a:avLst/>
            <a:gdLst>
              <a:gd name="T0" fmla="*/ 0 w 1728"/>
              <a:gd name="T1" fmla="*/ 0 h 978"/>
              <a:gd name="T2" fmla="*/ 2147483647 w 1728"/>
              <a:gd name="T3" fmla="*/ 2147483647 h 978"/>
              <a:gd name="T4" fmla="*/ 2147483647 w 1728"/>
              <a:gd name="T5" fmla="*/ 2147483647 h 978"/>
              <a:gd name="T6" fmla="*/ 2147483647 w 1728"/>
              <a:gd name="T7" fmla="*/ 2147483647 h 978"/>
              <a:gd name="T8" fmla="*/ 2147483647 w 1728"/>
              <a:gd name="T9" fmla="*/ 2147483647 h 978"/>
              <a:gd name="T10" fmla="*/ 2147483647 w 1728"/>
              <a:gd name="T11" fmla="*/ 2147483647 h 978"/>
              <a:gd name="T12" fmla="*/ 2147483647 w 1728"/>
              <a:gd name="T13" fmla="*/ 2147483647 h 978"/>
              <a:gd name="T14" fmla="*/ 2147483647 w 1728"/>
              <a:gd name="T15" fmla="*/ 2147483647 h 978"/>
              <a:gd name="T16" fmla="*/ 2147483647 w 1728"/>
              <a:gd name="T17" fmla="*/ 2147483647 h 978"/>
              <a:gd name="T18" fmla="*/ 2147483647 w 1728"/>
              <a:gd name="T19" fmla="*/ 2147483647 h 978"/>
              <a:gd name="T20" fmla="*/ 2147483647 w 1728"/>
              <a:gd name="T21" fmla="*/ 2147483647 h 978"/>
              <a:gd name="T22" fmla="*/ 2147483647 w 1728"/>
              <a:gd name="T23" fmla="*/ 2147483647 h 978"/>
              <a:gd name="T24" fmla="*/ 2147483647 w 1728"/>
              <a:gd name="T25" fmla="*/ 2147483647 h 978"/>
              <a:gd name="T26" fmla="*/ 2147483647 w 1728"/>
              <a:gd name="T27" fmla="*/ 2147483647 h 97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28" h="978">
                <a:moveTo>
                  <a:pt x="0" y="0"/>
                </a:moveTo>
                <a:cubicBezTo>
                  <a:pt x="249" y="1"/>
                  <a:pt x="499" y="2"/>
                  <a:pt x="624" y="6"/>
                </a:cubicBezTo>
                <a:cubicBezTo>
                  <a:pt x="749" y="10"/>
                  <a:pt x="720" y="15"/>
                  <a:pt x="750" y="24"/>
                </a:cubicBezTo>
                <a:cubicBezTo>
                  <a:pt x="780" y="33"/>
                  <a:pt x="792" y="47"/>
                  <a:pt x="804" y="60"/>
                </a:cubicBezTo>
                <a:cubicBezTo>
                  <a:pt x="816" y="73"/>
                  <a:pt x="817" y="58"/>
                  <a:pt x="822" y="102"/>
                </a:cubicBezTo>
                <a:cubicBezTo>
                  <a:pt x="827" y="146"/>
                  <a:pt x="828" y="217"/>
                  <a:pt x="834" y="324"/>
                </a:cubicBezTo>
                <a:cubicBezTo>
                  <a:pt x="840" y="431"/>
                  <a:pt x="848" y="660"/>
                  <a:pt x="858" y="744"/>
                </a:cubicBezTo>
                <a:cubicBezTo>
                  <a:pt x="868" y="828"/>
                  <a:pt x="876" y="809"/>
                  <a:pt x="894" y="828"/>
                </a:cubicBezTo>
                <a:cubicBezTo>
                  <a:pt x="912" y="847"/>
                  <a:pt x="934" y="849"/>
                  <a:pt x="966" y="858"/>
                </a:cubicBezTo>
                <a:cubicBezTo>
                  <a:pt x="998" y="867"/>
                  <a:pt x="1046" y="875"/>
                  <a:pt x="1086" y="882"/>
                </a:cubicBezTo>
                <a:cubicBezTo>
                  <a:pt x="1126" y="889"/>
                  <a:pt x="1153" y="895"/>
                  <a:pt x="1206" y="900"/>
                </a:cubicBezTo>
                <a:cubicBezTo>
                  <a:pt x="1259" y="905"/>
                  <a:pt x="1347" y="910"/>
                  <a:pt x="1404" y="912"/>
                </a:cubicBezTo>
                <a:cubicBezTo>
                  <a:pt x="1461" y="914"/>
                  <a:pt x="1494" y="901"/>
                  <a:pt x="1548" y="912"/>
                </a:cubicBezTo>
                <a:cubicBezTo>
                  <a:pt x="1602" y="923"/>
                  <a:pt x="1699" y="967"/>
                  <a:pt x="1728" y="978"/>
                </a:cubicBezTo>
              </a:path>
            </a:pathLst>
          </a:custGeom>
          <a:noFill/>
          <a:ln w="127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87" name="Text Box 94"/>
          <p:cNvSpPr txBox="1">
            <a:spLocks noChangeArrowheads="1"/>
          </p:cNvSpPr>
          <p:nvPr/>
        </p:nvSpPr>
        <p:spPr bwMode="auto">
          <a:xfrm>
            <a:off x="5546725" y="1822450"/>
            <a:ext cx="555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with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63DE8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acid</a:t>
            </a:r>
          </a:p>
        </p:txBody>
      </p:sp>
      <p:sp>
        <p:nvSpPr>
          <p:cNvPr id="286788" name="Text Box 95"/>
          <p:cNvSpPr txBox="1">
            <a:spLocks noChangeArrowheads="1"/>
          </p:cNvSpPr>
          <p:nvPr/>
        </p:nvSpPr>
        <p:spPr bwMode="auto">
          <a:xfrm>
            <a:off x="6623050" y="1822450"/>
            <a:ext cx="8270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without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acid</a:t>
            </a:r>
          </a:p>
        </p:txBody>
      </p:sp>
      <p:sp>
        <p:nvSpPr>
          <p:cNvPr id="286789" name="Line 96"/>
          <p:cNvSpPr>
            <a:spLocks noChangeShapeType="1"/>
          </p:cNvSpPr>
          <p:nvPr/>
        </p:nvSpPr>
        <p:spPr bwMode="auto">
          <a:xfrm>
            <a:off x="6092825" y="5961063"/>
            <a:ext cx="74613" cy="31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90" name="Oval 97"/>
          <p:cNvSpPr>
            <a:spLocks noChangeArrowheads="1"/>
          </p:cNvSpPr>
          <p:nvPr/>
        </p:nvSpPr>
        <p:spPr bwMode="auto">
          <a:xfrm>
            <a:off x="2341563" y="5378450"/>
            <a:ext cx="933450" cy="89535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286791" name="Text Box 98"/>
          <p:cNvSpPr txBox="1">
            <a:spLocks noChangeArrowheads="1"/>
          </p:cNvSpPr>
          <p:nvPr/>
        </p:nvSpPr>
        <p:spPr bwMode="auto">
          <a:xfrm>
            <a:off x="3792538" y="5222875"/>
            <a:ext cx="484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/>
              </a:rPr>
              <a:t>D</a:t>
            </a:r>
          </a:p>
        </p:txBody>
      </p:sp>
      <p:sp>
        <p:nvSpPr>
          <p:cNvPr id="286792" name="Text Box 99"/>
          <p:cNvSpPr txBox="1">
            <a:spLocks noChangeArrowheads="1"/>
          </p:cNvSpPr>
          <p:nvPr/>
        </p:nvSpPr>
        <p:spPr bwMode="auto">
          <a:xfrm>
            <a:off x="1258888" y="5808663"/>
            <a:ext cx="962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protecting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/>
              </a:rPr>
              <a:t>group</a:t>
            </a:r>
          </a:p>
        </p:txBody>
      </p:sp>
      <p:sp>
        <p:nvSpPr>
          <p:cNvPr id="286793" name="Line 100"/>
          <p:cNvSpPr>
            <a:spLocks noChangeShapeType="1"/>
          </p:cNvSpPr>
          <p:nvPr/>
        </p:nvSpPr>
        <p:spPr bwMode="auto">
          <a:xfrm flipV="1">
            <a:off x="2093913" y="6064250"/>
            <a:ext cx="247650" cy="952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94" name="Oval 101"/>
          <p:cNvSpPr>
            <a:spLocks noChangeArrowheads="1"/>
          </p:cNvSpPr>
          <p:nvPr/>
        </p:nvSpPr>
        <p:spPr bwMode="auto">
          <a:xfrm>
            <a:off x="4951413" y="5207000"/>
            <a:ext cx="819150" cy="38100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56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248 nm Resist Design Considerations	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752600"/>
            <a:ext cx="853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dirty="0" smtClean="0"/>
              <a:t>Dissolution by </a:t>
            </a:r>
            <a:r>
              <a:rPr lang="en-US" b="1" dirty="0" smtClean="0"/>
              <a:t>etching</a:t>
            </a:r>
            <a:r>
              <a:rPr lang="en-US" dirty="0" smtClean="0"/>
              <a:t> prevents swelling</a:t>
            </a:r>
          </a:p>
          <a:p>
            <a:pPr marL="514350" indent="-514350">
              <a:buAutoNum type="alphaLcPeriod"/>
            </a:pPr>
            <a:r>
              <a:rPr lang="en-US" dirty="0" smtClean="0"/>
              <a:t>Incorporates </a:t>
            </a:r>
            <a:r>
              <a:rPr lang="en-US" b="1" dirty="0" smtClean="0"/>
              <a:t>catalysis</a:t>
            </a:r>
            <a:r>
              <a:rPr lang="en-US" dirty="0" smtClean="0"/>
              <a:t> to achieve high sensitivity</a:t>
            </a:r>
          </a:p>
          <a:p>
            <a:pPr marL="514350" indent="-514350">
              <a:buAutoNum type="alphaLcPeriod"/>
            </a:pPr>
            <a:r>
              <a:rPr lang="en-US" dirty="0" smtClean="0"/>
              <a:t>Employs </a:t>
            </a:r>
            <a:r>
              <a:rPr lang="en-US" b="1" dirty="0" err="1" smtClean="0"/>
              <a:t>polyphotolysis</a:t>
            </a:r>
            <a:r>
              <a:rPr lang="en-US" dirty="0" smtClean="0"/>
              <a:t> for high contrast</a:t>
            </a:r>
          </a:p>
          <a:p>
            <a:pPr marL="514350" indent="-514350">
              <a:buFontTx/>
              <a:buAutoNum type="alphaLcPeriod"/>
            </a:pPr>
            <a:r>
              <a:rPr lang="en-US" dirty="0" smtClean="0"/>
              <a:t>Can be </a:t>
            </a:r>
            <a:r>
              <a:rPr lang="en-US" b="1" dirty="0" smtClean="0"/>
              <a:t>developed in either tone</a:t>
            </a:r>
          </a:p>
          <a:p>
            <a:pPr marL="514350" indent="-514350">
              <a:buFontTx/>
              <a:buAutoNum type="alphaLcPeriod"/>
            </a:pPr>
            <a:r>
              <a:rPr lang="en-US" dirty="0" smtClean="0"/>
              <a:t>High </a:t>
            </a:r>
            <a:r>
              <a:rPr lang="en-US" b="1" dirty="0" smtClean="0"/>
              <a:t>transparency</a:t>
            </a:r>
            <a:r>
              <a:rPr lang="en-US" dirty="0" smtClean="0"/>
              <a:t>  for steep walls.</a:t>
            </a:r>
          </a:p>
          <a:p>
            <a:pPr marL="514350" indent="-514350">
              <a:buFontTx/>
              <a:buAutoNum type="alphaLcPeriod"/>
            </a:pPr>
            <a:r>
              <a:rPr lang="en-US" dirty="0" smtClean="0"/>
              <a:t>Aromatic polymer provides </a:t>
            </a:r>
            <a:r>
              <a:rPr lang="en-US" b="1" dirty="0" smtClean="0"/>
              <a:t>dry etch resistance</a:t>
            </a:r>
          </a:p>
          <a:p>
            <a:pPr marL="514350" indent="-514350">
              <a:buFontTx/>
              <a:buAutoNum type="alphaLcPeriod"/>
            </a:pPr>
            <a:r>
              <a:rPr lang="en-US" dirty="0" smtClean="0"/>
              <a:t>High activation energy provides </a:t>
            </a:r>
            <a:r>
              <a:rPr lang="en-US" b="1" dirty="0" smtClean="0"/>
              <a:t>storage stability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32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2" descr="p7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4"/>
          <a:stretch/>
        </p:blipFill>
        <p:spPr bwMode="auto">
          <a:xfrm>
            <a:off x="2247900" y="1151930"/>
            <a:ext cx="44958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5344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5400" dirty="0" smtClean="0">
                <a:solidFill>
                  <a:srgbClr val="0000FF"/>
                </a:solidFill>
              </a:rPr>
              <a:t>The </a:t>
            </a:r>
            <a:r>
              <a:rPr lang="en-US" altLang="en-US" sz="5400" dirty="0">
                <a:solidFill>
                  <a:srgbClr val="0000FF"/>
                </a:solidFill>
              </a:rPr>
              <a:t>“Family</a:t>
            </a:r>
            <a:r>
              <a:rPr lang="en-US" altLang="en-US" sz="5400" dirty="0" smtClean="0">
                <a:solidFill>
                  <a:srgbClr val="0000FF"/>
                </a:solidFill>
              </a:rPr>
              <a:t>” of DUV Resists</a:t>
            </a:r>
            <a:endParaRPr lang="en-US" altLang="en-US" sz="5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0" name="Picture 2" descr="p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20688"/>
            <a:ext cx="6178550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32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972" t="15398" r="15493" b="8324"/>
          <a:stretch/>
        </p:blipFill>
        <p:spPr>
          <a:xfrm>
            <a:off x="446565" y="807734"/>
            <a:ext cx="8201995" cy="5061097"/>
          </a:xfrm>
          <a:prstGeom prst="rect">
            <a:avLst/>
          </a:prstGeom>
        </p:spPr>
      </p:pic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508213" y="228600"/>
            <a:ext cx="785971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333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Ohnishi Number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3089" y="5938982"/>
            <a:ext cx="6289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Watanabe, F. and Ohnishi, Y., J. Vac. Soc. Technol. B,422 (1986)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9801" y="4178299"/>
            <a:ext cx="3263900" cy="1736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162950" y="4305432"/>
          <a:ext cx="781050" cy="1050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8" name="CS ChemDraw Drawing" r:id="rId4" imgW="1560497" imgH="2098390" progId="ChemDraw.Document.6.0">
                  <p:embed/>
                </p:oleObj>
              </mc:Choice>
              <mc:Fallback>
                <p:oleObj name="CS ChemDraw Drawing" r:id="rId4" imgW="1560497" imgH="2098390" progId="ChemDraw.Document.6.0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2950" y="4305432"/>
                        <a:ext cx="781050" cy="105040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671" y="5425961"/>
            <a:ext cx="1236460" cy="372719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718110" y="4394853"/>
          <a:ext cx="855773" cy="78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9" name="CS ChemDraw Drawing" r:id="rId7" imgW="1435421" imgH="1322727" progId="ChemDraw.Document.6.0">
                  <p:embed/>
                </p:oleObj>
              </mc:Choice>
              <mc:Fallback>
                <p:oleObj name="CS ChemDraw Drawing" r:id="rId7" imgW="1435421" imgH="1322727" progId="ChemDraw.Document.6.0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18110" y="4394853"/>
                        <a:ext cx="855773" cy="788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8192" y="5372124"/>
            <a:ext cx="1015608" cy="35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5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7772400" cy="685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rgbClr val="0000FF"/>
                </a:solidFill>
              </a:rPr>
              <a:t>Resist and Process Development</a:t>
            </a:r>
          </a:p>
        </p:txBody>
      </p:sp>
      <p:sp>
        <p:nvSpPr>
          <p:cNvPr id="373764" name="Rectangle 3"/>
          <p:cNvSpPr>
            <a:spLocks noChangeArrowheads="1"/>
          </p:cNvSpPr>
          <p:nvPr/>
        </p:nvSpPr>
        <p:spPr bwMode="auto">
          <a:xfrm>
            <a:off x="5715000" y="1143000"/>
            <a:ext cx="2438400" cy="4953000"/>
          </a:xfrm>
          <a:prstGeom prst="rect">
            <a:avLst/>
          </a:prstGeom>
          <a:gradFill rotWithShape="0">
            <a:gsLst>
              <a:gs pos="0">
                <a:srgbClr val="7979DD"/>
              </a:gs>
              <a:gs pos="100000">
                <a:srgbClr val="EBEBF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3276600" y="1143000"/>
            <a:ext cx="2438400" cy="4953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3766" name="Rectangle 5"/>
          <p:cNvSpPr>
            <a:spLocks noChangeArrowheads="1"/>
          </p:cNvSpPr>
          <p:nvPr/>
        </p:nvSpPr>
        <p:spPr bwMode="auto">
          <a:xfrm>
            <a:off x="1295400" y="1143000"/>
            <a:ext cx="1981200" cy="49530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3767" name="Line 6"/>
          <p:cNvSpPr>
            <a:spLocks noChangeShapeType="1"/>
          </p:cNvSpPr>
          <p:nvPr/>
        </p:nvSpPr>
        <p:spPr bwMode="auto">
          <a:xfrm>
            <a:off x="1295400" y="1143000"/>
            <a:ext cx="0" cy="495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3768" name="Line 7"/>
          <p:cNvSpPr>
            <a:spLocks noChangeShapeType="1"/>
          </p:cNvSpPr>
          <p:nvPr/>
        </p:nvSpPr>
        <p:spPr bwMode="auto">
          <a:xfrm>
            <a:off x="1295400" y="6096000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3769" name="Freeform 8"/>
          <p:cNvSpPr>
            <a:spLocks/>
          </p:cNvSpPr>
          <p:nvPr/>
        </p:nvSpPr>
        <p:spPr bwMode="auto">
          <a:xfrm>
            <a:off x="1447800" y="3294063"/>
            <a:ext cx="5864225" cy="2801937"/>
          </a:xfrm>
          <a:custGeom>
            <a:avLst/>
            <a:gdLst>
              <a:gd name="T0" fmla="*/ 0 w 3331"/>
              <a:gd name="T1" fmla="*/ 2795547 h 1754"/>
              <a:gd name="T2" fmla="*/ 970035 w 3331"/>
              <a:gd name="T3" fmla="*/ 2755611 h 1754"/>
              <a:gd name="T4" fmla="*/ 1352064 w 3331"/>
              <a:gd name="T5" fmla="*/ 2650179 h 1754"/>
              <a:gd name="T6" fmla="*/ 1543958 w 3331"/>
              <a:gd name="T7" fmla="*/ 2595865 h 1754"/>
              <a:gd name="T8" fmla="*/ 1720008 w 3331"/>
              <a:gd name="T9" fmla="*/ 2476056 h 1754"/>
              <a:gd name="T10" fmla="*/ 1764021 w 3331"/>
              <a:gd name="T11" fmla="*/ 2448899 h 1754"/>
              <a:gd name="T12" fmla="*/ 1925987 w 3331"/>
              <a:gd name="T13" fmla="*/ 2303531 h 1754"/>
              <a:gd name="T14" fmla="*/ 2087953 w 3331"/>
              <a:gd name="T15" fmla="*/ 2156565 h 1754"/>
              <a:gd name="T16" fmla="*/ 2248158 w 3331"/>
              <a:gd name="T17" fmla="*/ 2009599 h 1754"/>
              <a:gd name="T18" fmla="*/ 2410124 w 3331"/>
              <a:gd name="T19" fmla="*/ 1849854 h 1754"/>
              <a:gd name="T20" fmla="*/ 2528078 w 3331"/>
              <a:gd name="T21" fmla="*/ 1690108 h 1754"/>
              <a:gd name="T22" fmla="*/ 2660115 w 3331"/>
              <a:gd name="T23" fmla="*/ 1555922 h 1754"/>
              <a:gd name="T24" fmla="*/ 2792153 w 3331"/>
              <a:gd name="T25" fmla="*/ 1383396 h 1754"/>
              <a:gd name="T26" fmla="*/ 2822081 w 3331"/>
              <a:gd name="T27" fmla="*/ 1341863 h 1754"/>
              <a:gd name="T28" fmla="*/ 2940035 w 3331"/>
              <a:gd name="T29" fmla="*/ 1182117 h 1754"/>
              <a:gd name="T30" fmla="*/ 3072072 w 3331"/>
              <a:gd name="T31" fmla="*/ 1009592 h 1754"/>
              <a:gd name="T32" fmla="*/ 3542126 w 3331"/>
              <a:gd name="T33" fmla="*/ 543135 h 1754"/>
              <a:gd name="T34" fmla="*/ 3762188 w 3331"/>
              <a:gd name="T35" fmla="*/ 381792 h 1754"/>
              <a:gd name="T36" fmla="*/ 3850213 w 3331"/>
              <a:gd name="T37" fmla="*/ 316296 h 1754"/>
              <a:gd name="T38" fmla="*/ 3938238 w 3331"/>
              <a:gd name="T39" fmla="*/ 289139 h 1754"/>
              <a:gd name="T40" fmla="*/ 4364279 w 3331"/>
              <a:gd name="T41" fmla="*/ 142174 h 1754"/>
              <a:gd name="T42" fmla="*/ 5864225 w 3331"/>
              <a:gd name="T43" fmla="*/ 22364 h 175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331" h="1754">
                <a:moveTo>
                  <a:pt x="0" y="1750"/>
                </a:moveTo>
                <a:cubicBezTo>
                  <a:pt x="189" y="1746"/>
                  <a:pt x="367" y="1754"/>
                  <a:pt x="551" y="1725"/>
                </a:cubicBezTo>
                <a:cubicBezTo>
                  <a:pt x="623" y="1702"/>
                  <a:pt x="695" y="1680"/>
                  <a:pt x="768" y="1659"/>
                </a:cubicBezTo>
                <a:cubicBezTo>
                  <a:pt x="804" y="1649"/>
                  <a:pt x="844" y="1642"/>
                  <a:pt x="877" y="1625"/>
                </a:cubicBezTo>
                <a:cubicBezTo>
                  <a:pt x="912" y="1607"/>
                  <a:pt x="944" y="1572"/>
                  <a:pt x="977" y="1550"/>
                </a:cubicBezTo>
                <a:cubicBezTo>
                  <a:pt x="985" y="1544"/>
                  <a:pt x="1002" y="1533"/>
                  <a:pt x="1002" y="1533"/>
                </a:cubicBezTo>
                <a:cubicBezTo>
                  <a:pt x="1027" y="1496"/>
                  <a:pt x="1057" y="1466"/>
                  <a:pt x="1094" y="1442"/>
                </a:cubicBezTo>
                <a:cubicBezTo>
                  <a:pt x="1117" y="1405"/>
                  <a:pt x="1155" y="1381"/>
                  <a:pt x="1186" y="1350"/>
                </a:cubicBezTo>
                <a:cubicBezTo>
                  <a:pt x="1216" y="1320"/>
                  <a:pt x="1243" y="1281"/>
                  <a:pt x="1277" y="1258"/>
                </a:cubicBezTo>
                <a:cubicBezTo>
                  <a:pt x="1303" y="1220"/>
                  <a:pt x="1337" y="1190"/>
                  <a:pt x="1369" y="1158"/>
                </a:cubicBezTo>
                <a:cubicBezTo>
                  <a:pt x="1394" y="1133"/>
                  <a:pt x="1415" y="1089"/>
                  <a:pt x="1436" y="1058"/>
                </a:cubicBezTo>
                <a:cubicBezTo>
                  <a:pt x="1457" y="1028"/>
                  <a:pt x="1488" y="1002"/>
                  <a:pt x="1511" y="974"/>
                </a:cubicBezTo>
                <a:cubicBezTo>
                  <a:pt x="1539" y="941"/>
                  <a:pt x="1563" y="902"/>
                  <a:pt x="1586" y="866"/>
                </a:cubicBezTo>
                <a:cubicBezTo>
                  <a:pt x="1592" y="857"/>
                  <a:pt x="1603" y="840"/>
                  <a:pt x="1603" y="840"/>
                </a:cubicBezTo>
                <a:cubicBezTo>
                  <a:pt x="1616" y="799"/>
                  <a:pt x="1640" y="770"/>
                  <a:pt x="1670" y="740"/>
                </a:cubicBezTo>
                <a:cubicBezTo>
                  <a:pt x="1685" y="694"/>
                  <a:pt x="1722" y="672"/>
                  <a:pt x="1745" y="632"/>
                </a:cubicBezTo>
                <a:cubicBezTo>
                  <a:pt x="1810" y="519"/>
                  <a:pt x="1901" y="411"/>
                  <a:pt x="2012" y="340"/>
                </a:cubicBezTo>
                <a:cubicBezTo>
                  <a:pt x="2043" y="294"/>
                  <a:pt x="2089" y="263"/>
                  <a:pt x="2137" y="239"/>
                </a:cubicBezTo>
                <a:cubicBezTo>
                  <a:pt x="2193" y="211"/>
                  <a:pt x="2130" y="236"/>
                  <a:pt x="2187" y="198"/>
                </a:cubicBezTo>
                <a:cubicBezTo>
                  <a:pt x="2191" y="195"/>
                  <a:pt x="2233" y="182"/>
                  <a:pt x="2237" y="181"/>
                </a:cubicBezTo>
                <a:cubicBezTo>
                  <a:pt x="2308" y="133"/>
                  <a:pt x="2397" y="113"/>
                  <a:pt x="2479" y="89"/>
                </a:cubicBezTo>
                <a:cubicBezTo>
                  <a:pt x="2784" y="0"/>
                  <a:pt x="2985" y="14"/>
                  <a:pt x="3331" y="14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3776" name="Text Box 15"/>
          <p:cNvSpPr txBox="1">
            <a:spLocks noChangeArrowheads="1"/>
          </p:cNvSpPr>
          <p:nvPr/>
        </p:nvSpPr>
        <p:spPr bwMode="auto">
          <a:xfrm>
            <a:off x="1524000" y="1295400"/>
            <a:ext cx="1524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Basic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Chemistry</a:t>
            </a:r>
          </a:p>
        </p:txBody>
      </p:sp>
      <p:sp>
        <p:nvSpPr>
          <p:cNvPr id="373777" name="Text Box 16"/>
          <p:cNvSpPr txBox="1">
            <a:spLocks noChangeArrowheads="1"/>
          </p:cNvSpPr>
          <p:nvPr/>
        </p:nvSpPr>
        <p:spPr bwMode="auto">
          <a:xfrm>
            <a:off x="3429000" y="1295400"/>
            <a:ext cx="1981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Formulation and Process Development</a:t>
            </a:r>
          </a:p>
        </p:txBody>
      </p:sp>
      <p:sp>
        <p:nvSpPr>
          <p:cNvPr id="373778" name="Text Box 17"/>
          <p:cNvSpPr txBox="1">
            <a:spLocks noChangeArrowheads="1"/>
          </p:cNvSpPr>
          <p:nvPr/>
        </p:nvSpPr>
        <p:spPr bwMode="auto">
          <a:xfrm>
            <a:off x="5943600" y="1371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Optimization</a:t>
            </a:r>
          </a:p>
        </p:txBody>
      </p:sp>
      <p:sp>
        <p:nvSpPr>
          <p:cNvPr id="373779" name="Text Box 18"/>
          <p:cNvSpPr txBox="1">
            <a:spLocks noChangeArrowheads="1"/>
          </p:cNvSpPr>
          <p:nvPr/>
        </p:nvSpPr>
        <p:spPr bwMode="auto">
          <a:xfrm rot="-5400000">
            <a:off x="-216694" y="3112294"/>
            <a:ext cx="2414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Performance</a:t>
            </a:r>
          </a:p>
        </p:txBody>
      </p:sp>
      <p:sp>
        <p:nvSpPr>
          <p:cNvPr id="373780" name="Text Box 19"/>
          <p:cNvSpPr txBox="1">
            <a:spLocks noChangeArrowheads="1"/>
          </p:cNvSpPr>
          <p:nvPr/>
        </p:nvSpPr>
        <p:spPr bwMode="auto">
          <a:xfrm>
            <a:off x="3276600" y="6096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428454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II template- 9-2005">
  <a:themeElements>
    <a:clrScheme name="MII template- 9-2005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II template- 9-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I template- 9-200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I template- 9-200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template- 9-20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20864</TotalTime>
  <Words>1212</Words>
  <Application>Microsoft Office PowerPoint</Application>
  <PresentationFormat>On-screen Show (4:3)</PresentationFormat>
  <Paragraphs>326</Paragraphs>
  <Slides>33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33</vt:i4>
      </vt:variant>
    </vt:vector>
  </HeadingPairs>
  <TitlesOfParts>
    <vt:vector size="53" baseType="lpstr">
      <vt:lpstr>MS PGothic</vt:lpstr>
      <vt:lpstr>Arial</vt:lpstr>
      <vt:lpstr>Book Antiqua</vt:lpstr>
      <vt:lpstr>Calibri</vt:lpstr>
      <vt:lpstr>Century Gothic</vt:lpstr>
      <vt:lpstr>Eras Demi ITC</vt:lpstr>
      <vt:lpstr>新細明體</vt:lpstr>
      <vt:lpstr>Symbol</vt:lpstr>
      <vt:lpstr>Times New Roman</vt:lpstr>
      <vt:lpstr>Trebuchet MS</vt:lpstr>
      <vt:lpstr>Webdings</vt:lpstr>
      <vt:lpstr>Wingdings</vt:lpstr>
      <vt:lpstr>2_MII template- 9-2005</vt:lpstr>
      <vt:lpstr>2_Office Theme</vt:lpstr>
      <vt:lpstr>CS ChemDraw Drawing</vt:lpstr>
      <vt:lpstr>Document</vt:lpstr>
      <vt:lpstr>Worksheet</vt:lpstr>
      <vt:lpstr>MSPhotoEd.3</vt:lpstr>
      <vt:lpstr>Photo Editor Photo</vt:lpstr>
      <vt:lpstr>Chart</vt:lpstr>
      <vt:lpstr>Lecture 22</vt:lpstr>
      <vt:lpstr>Final Exam</vt:lpstr>
      <vt:lpstr>What to Review</vt:lpstr>
      <vt:lpstr>Chemically Amplified Deep UV Resists </vt:lpstr>
      <vt:lpstr>248 nm Resist Design Considerations </vt:lpstr>
      <vt:lpstr>PowerPoint Presentation</vt:lpstr>
      <vt:lpstr>PowerPoint Presentation</vt:lpstr>
      <vt:lpstr>PowerPoint Presentation</vt:lpstr>
      <vt:lpstr>Resist and Process Development</vt:lpstr>
      <vt:lpstr>Fujitsu’s Acrylic Platform</vt:lpstr>
      <vt:lpstr>193nm Resist Challenges</vt:lpstr>
      <vt:lpstr>Line edge Roughness</vt:lpstr>
      <vt:lpstr>Intrinsic limitation?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SEM of bilayer interface</vt:lpstr>
      <vt:lpstr>3.  SEM of bilayer interface: control experiment</vt:lpstr>
      <vt:lpstr>PowerPoint Presentation</vt:lpstr>
      <vt:lpstr>PowerPoint Presentation</vt:lpstr>
      <vt:lpstr>Effect of Counterion Size on Bias</vt:lpstr>
      <vt:lpstr>PowerPoint Presentation</vt:lpstr>
      <vt:lpstr>PowerPoint Presentation</vt:lpstr>
      <vt:lpstr>PowerPoint Presentation</vt:lpstr>
      <vt:lpstr>Influence of Base on LER </vt:lpstr>
      <vt:lpstr>Exploring Base Effects</vt:lpstr>
      <vt:lpstr>PowerPoint Presentation</vt:lpstr>
      <vt:lpstr>The Big Trade Off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willson</dc:creator>
  <cp:lastModifiedBy>grant</cp:lastModifiedBy>
  <cp:revision>1312</cp:revision>
  <cp:lastPrinted>2018-11-13T04:46:34Z</cp:lastPrinted>
  <dcterms:created xsi:type="dcterms:W3CDTF">2002-02-15T21:27:43Z</dcterms:created>
  <dcterms:modified xsi:type="dcterms:W3CDTF">2018-12-04T02:24:16Z</dcterms:modified>
</cp:coreProperties>
</file>